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8" r:id="rId3"/>
    <p:sldMasterId id="2147483703" r:id="rId4"/>
    <p:sldMasterId id="2147483717" r:id="rId5"/>
  </p:sldMasterIdLst>
  <p:notesMasterIdLst>
    <p:notesMasterId r:id="rId19"/>
  </p:notesMasterIdLst>
  <p:sldIdLst>
    <p:sldId id="2145707296" r:id="rId6"/>
    <p:sldId id="2145706294" r:id="rId7"/>
    <p:sldId id="2145706605" r:id="rId8"/>
    <p:sldId id="2145706609" r:id="rId9"/>
    <p:sldId id="2145707289" r:id="rId10"/>
    <p:sldId id="2145707290" r:id="rId11"/>
    <p:sldId id="264" r:id="rId12"/>
    <p:sldId id="2145707286" r:id="rId13"/>
    <p:sldId id="2145707295" r:id="rId14"/>
    <p:sldId id="2145707284" r:id="rId15"/>
    <p:sldId id="2145707282" r:id="rId16"/>
    <p:sldId id="2145707076" r:id="rId17"/>
    <p:sldId id="214570729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2FF5EC-0B74-E9CA-99C1-7522A892E2E2}" name="Sheridan Meek" initials="SM" userId="S::smeek@flchamber.com::a21176d2-00c1-4061-b6ef-b32453bd06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5E"/>
    <a:srgbClr val="0B6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06" autoAdjust="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CSVR03\Group\Foundation\By%20the%20Numbers\July%202022\July%20BTN%20Scratchp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37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Single Family Home Sales: 12-Month Rolling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37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363172963197974E-2"/>
          <c:y val="9.5543534260690371E-2"/>
          <c:w val="0.90371893070687392"/>
          <c:h val="0.7857718036404646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1974802698363686E-3"/>
                  <c:y val="-0.17019544746248999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May 2018</a:t>
                    </a:r>
                  </a:p>
                  <a:p>
                    <a:r>
                      <a:rPr lang="en-US" dirty="0"/>
                      <a:t>22,762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5A4-47B2-BE18-2F15446185F1}"/>
                </c:ext>
              </c:extLst>
            </c:dLbl>
            <c:dLbl>
              <c:idx val="37"/>
              <c:layout>
                <c:manualLayout>
                  <c:x val="5.757984215869095E-3"/>
                  <c:y val="8.9025310980379385E-2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/>
                      <a:t>June 2021</a:t>
                    </a:r>
                  </a:p>
                  <a:p>
                    <a:r>
                      <a:rPr lang="en-US" baseline="0" dirty="0"/>
                      <a:t>29,406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26-456C-BEEF-21024A65217D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7088257656645509"/>
                      <c:h val="0.18015853020407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A4-47B2-BE18-2F15446185F1}"/>
                </c:ext>
              </c:extLst>
            </c:dLbl>
            <c:dLbl>
              <c:idx val="58"/>
              <c:layout>
                <c:manualLayout>
                  <c:x val="-7.6293290860265511E-2"/>
                  <c:y val="7.331496198384183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March 2023</a:t>
                    </a:r>
                  </a:p>
                  <a:p>
                    <a:r>
                      <a:rPr lang="en-US" dirty="0"/>
                      <a:t>23,182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11-4A02-91A2-3D9AFB377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37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Sheet1!$A$13:$A$71</c:f>
              <c:numCache>
                <c:formatCode>mmm\-yy</c:formatCode>
                <c:ptCount val="59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  <c:pt idx="16">
                  <c:v>43709</c:v>
                </c:pt>
                <c:pt idx="17">
                  <c:v>43739</c:v>
                </c:pt>
                <c:pt idx="18">
                  <c:v>43770</c:v>
                </c:pt>
                <c:pt idx="19">
                  <c:v>43800</c:v>
                </c:pt>
                <c:pt idx="20">
                  <c:v>43831</c:v>
                </c:pt>
                <c:pt idx="21">
                  <c:v>43862</c:v>
                </c:pt>
                <c:pt idx="22">
                  <c:v>43891</c:v>
                </c:pt>
                <c:pt idx="23">
                  <c:v>43922</c:v>
                </c:pt>
                <c:pt idx="24">
                  <c:v>43952</c:v>
                </c:pt>
                <c:pt idx="25">
                  <c:v>43983</c:v>
                </c:pt>
                <c:pt idx="26">
                  <c:v>44013</c:v>
                </c:pt>
                <c:pt idx="27">
                  <c:v>44044</c:v>
                </c:pt>
                <c:pt idx="28">
                  <c:v>44075</c:v>
                </c:pt>
                <c:pt idx="29">
                  <c:v>44105</c:v>
                </c:pt>
                <c:pt idx="30">
                  <c:v>44136</c:v>
                </c:pt>
                <c:pt idx="31">
                  <c:v>44166</c:v>
                </c:pt>
                <c:pt idx="32">
                  <c:v>44197</c:v>
                </c:pt>
                <c:pt idx="33">
                  <c:v>44228</c:v>
                </c:pt>
                <c:pt idx="34">
                  <c:v>44256</c:v>
                </c:pt>
                <c:pt idx="35">
                  <c:v>44287</c:v>
                </c:pt>
                <c:pt idx="36">
                  <c:v>44317</c:v>
                </c:pt>
                <c:pt idx="37">
                  <c:v>44348</c:v>
                </c:pt>
                <c:pt idx="38">
                  <c:v>44378</c:v>
                </c:pt>
                <c:pt idx="39">
                  <c:v>44409</c:v>
                </c:pt>
                <c:pt idx="40">
                  <c:v>44440</c:v>
                </c:pt>
                <c:pt idx="41">
                  <c:v>44470</c:v>
                </c:pt>
                <c:pt idx="42">
                  <c:v>44501</c:v>
                </c:pt>
                <c:pt idx="43">
                  <c:v>44531</c:v>
                </c:pt>
                <c:pt idx="44">
                  <c:v>44562</c:v>
                </c:pt>
                <c:pt idx="45">
                  <c:v>44593</c:v>
                </c:pt>
                <c:pt idx="46">
                  <c:v>44621</c:v>
                </c:pt>
                <c:pt idx="47">
                  <c:v>44652</c:v>
                </c:pt>
                <c:pt idx="48">
                  <c:v>44682</c:v>
                </c:pt>
                <c:pt idx="49">
                  <c:v>44713</c:v>
                </c:pt>
                <c:pt idx="50">
                  <c:v>44743</c:v>
                </c:pt>
                <c:pt idx="51">
                  <c:v>44774</c:v>
                </c:pt>
                <c:pt idx="52">
                  <c:v>44805</c:v>
                </c:pt>
                <c:pt idx="53">
                  <c:v>44835</c:v>
                </c:pt>
                <c:pt idx="54">
                  <c:v>44866</c:v>
                </c:pt>
                <c:pt idx="55">
                  <c:v>44896</c:v>
                </c:pt>
                <c:pt idx="56">
                  <c:v>44927</c:v>
                </c:pt>
                <c:pt idx="57">
                  <c:v>44958</c:v>
                </c:pt>
                <c:pt idx="58">
                  <c:v>44986</c:v>
                </c:pt>
              </c:numCache>
            </c:numRef>
          </c:cat>
          <c:val>
            <c:numRef>
              <c:f>Sheet1!$C$13:$C$71</c:f>
              <c:numCache>
                <c:formatCode>General</c:formatCode>
                <c:ptCount val="59"/>
                <c:pt idx="0">
                  <c:v>22762.416666666668</c:v>
                </c:pt>
                <c:pt idx="1">
                  <c:v>22724.666666666668</c:v>
                </c:pt>
                <c:pt idx="2">
                  <c:v>22803.416666666668</c:v>
                </c:pt>
                <c:pt idx="3">
                  <c:v>22890.666666666668</c:v>
                </c:pt>
                <c:pt idx="4">
                  <c:v>23146</c:v>
                </c:pt>
                <c:pt idx="5">
                  <c:v>23290.75</c:v>
                </c:pt>
                <c:pt idx="6">
                  <c:v>23340.333333333332</c:v>
                </c:pt>
                <c:pt idx="7">
                  <c:v>23152.916666666668</c:v>
                </c:pt>
                <c:pt idx="8">
                  <c:v>23066.666666666668</c:v>
                </c:pt>
                <c:pt idx="9">
                  <c:v>23095.5</c:v>
                </c:pt>
                <c:pt idx="10">
                  <c:v>23095</c:v>
                </c:pt>
                <c:pt idx="11">
                  <c:v>23226.166666666668</c:v>
                </c:pt>
                <c:pt idx="12">
                  <c:v>23449.833333333332</c:v>
                </c:pt>
                <c:pt idx="13">
                  <c:v>23404.666666666668</c:v>
                </c:pt>
                <c:pt idx="14">
                  <c:v>23626.25</c:v>
                </c:pt>
                <c:pt idx="15">
                  <c:v>23695.75</c:v>
                </c:pt>
                <c:pt idx="16">
                  <c:v>23897.666666666668</c:v>
                </c:pt>
                <c:pt idx="17">
                  <c:v>23989.25</c:v>
                </c:pt>
                <c:pt idx="18">
                  <c:v>24065.583333333332</c:v>
                </c:pt>
                <c:pt idx="19">
                  <c:v>24443.75</c:v>
                </c:pt>
                <c:pt idx="20">
                  <c:v>24674.75</c:v>
                </c:pt>
                <c:pt idx="21">
                  <c:v>24818.666666666668</c:v>
                </c:pt>
                <c:pt idx="22">
                  <c:v>24951.833333333332</c:v>
                </c:pt>
                <c:pt idx="23">
                  <c:v>24486.083333333332</c:v>
                </c:pt>
                <c:pt idx="24">
                  <c:v>23559.416666666668</c:v>
                </c:pt>
                <c:pt idx="25">
                  <c:v>23589.666666666668</c:v>
                </c:pt>
                <c:pt idx="26">
                  <c:v>23860.5</c:v>
                </c:pt>
                <c:pt idx="27">
                  <c:v>24059.5</c:v>
                </c:pt>
                <c:pt idx="28">
                  <c:v>24489.916666666668</c:v>
                </c:pt>
                <c:pt idx="29">
                  <c:v>25013.916666666668</c:v>
                </c:pt>
                <c:pt idx="30">
                  <c:v>25423.25</c:v>
                </c:pt>
                <c:pt idx="31">
                  <c:v>25864.833333333332</c:v>
                </c:pt>
                <c:pt idx="32">
                  <c:v>26138.916666666668</c:v>
                </c:pt>
                <c:pt idx="33">
                  <c:v>26410.083333333332</c:v>
                </c:pt>
                <c:pt idx="34">
                  <c:v>26927.416666666668</c:v>
                </c:pt>
                <c:pt idx="35">
                  <c:v>27915.833333333332</c:v>
                </c:pt>
                <c:pt idx="36">
                  <c:v>28862.75</c:v>
                </c:pt>
                <c:pt idx="37">
                  <c:v>29406</c:v>
                </c:pt>
                <c:pt idx="38">
                  <c:v>29351.666666666668</c:v>
                </c:pt>
                <c:pt idx="39">
                  <c:v>29356.25</c:v>
                </c:pt>
                <c:pt idx="40">
                  <c:v>29325.166666666668</c:v>
                </c:pt>
                <c:pt idx="41">
                  <c:v>29155.916666666668</c:v>
                </c:pt>
                <c:pt idx="42">
                  <c:v>29250.5</c:v>
                </c:pt>
                <c:pt idx="43">
                  <c:v>29209.666666666668</c:v>
                </c:pt>
                <c:pt idx="44">
                  <c:v>29234.5</c:v>
                </c:pt>
                <c:pt idx="45">
                  <c:v>29210.666666666668</c:v>
                </c:pt>
                <c:pt idx="46">
                  <c:v>29041.833333333332</c:v>
                </c:pt>
                <c:pt idx="47">
                  <c:v>28617.416666666668</c:v>
                </c:pt>
                <c:pt idx="48">
                  <c:v>28440.416666666668</c:v>
                </c:pt>
                <c:pt idx="49">
                  <c:v>27951.333333333332</c:v>
                </c:pt>
                <c:pt idx="50">
                  <c:v>27365.083333333332</c:v>
                </c:pt>
                <c:pt idx="51">
                  <c:v>26975.666666666668</c:v>
                </c:pt>
                <c:pt idx="52">
                  <c:v>26292.083333333332</c:v>
                </c:pt>
                <c:pt idx="53">
                  <c:v>25726.166666666668</c:v>
                </c:pt>
                <c:pt idx="54">
                  <c:v>25055.615384615383</c:v>
                </c:pt>
                <c:pt idx="55">
                  <c:v>24410.76923076923</c:v>
                </c:pt>
                <c:pt idx="56">
                  <c:v>23239.846153846152</c:v>
                </c:pt>
                <c:pt idx="57">
                  <c:v>22989.23076923077</c:v>
                </c:pt>
                <c:pt idx="58">
                  <c:v>23181.538461538461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F560-4BC7-B421-AA0C2AE63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9514320"/>
        <c:axId val="2129515152"/>
        <c:extLst/>
      </c:lineChart>
      <c:dateAx>
        <c:axId val="2129514320"/>
        <c:scaling>
          <c:orientation val="minMax"/>
          <c:min val="43221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B37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9515152"/>
        <c:crosses val="autoZero"/>
        <c:auto val="0"/>
        <c:lblOffset val="100"/>
        <c:baseTimeUnit val="months"/>
        <c:majorUnit val="6"/>
        <c:majorTimeUnit val="months"/>
      </c:dateAx>
      <c:valAx>
        <c:axId val="2129515152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B37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951432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1B376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4227E2-47B7-46D9-93B3-5AB8D54450B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8CD427-279C-411F-B06B-1283433E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CD427-279C-411F-B06B-1283433EAE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2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91050" y="2236788"/>
            <a:ext cx="4040188" cy="227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New Residents – Annual, No close upcoming release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New Jobs – Monthly, 5/19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Annual Visitors - Annual, No close upcoming release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Drivers - Annual, No close upcoming release </a:t>
            </a:r>
          </a:p>
        </p:txBody>
      </p:sp>
    </p:spTree>
    <p:extLst>
      <p:ext uri="{BB962C8B-B14F-4D97-AF65-F5344CB8AC3E}">
        <p14:creationId xmlns:p14="http://schemas.microsoft.com/office/powerpoint/2010/main" val="275049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0950" y="2389188"/>
            <a:ext cx="4314825" cy="2427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544K across 3 counties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1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 Migration – Annual, Next Release Unknown (not soon)</a:t>
            </a:r>
          </a:p>
          <a:p>
            <a:endParaRPr lang="en-US" dirty="0"/>
          </a:p>
          <a:p>
            <a:r>
              <a:rPr lang="en-US" dirty="0"/>
              <a:t>Top FL Counties:  Miami-Dade 7.4B, Palm Beach 7.2B, Collier 4B, Lee 24.B.</a:t>
            </a:r>
          </a:p>
          <a:p>
            <a:endParaRPr lang="en-US" dirty="0"/>
          </a:p>
          <a:p>
            <a:r>
              <a:rPr lang="en-US" dirty="0"/>
              <a:t>Pinellas #7</a:t>
            </a:r>
          </a:p>
          <a:p>
            <a:r>
              <a:rPr lang="en-US" dirty="0"/>
              <a:t>Hills #9</a:t>
            </a:r>
          </a:p>
          <a:p>
            <a:r>
              <a:rPr lang="en-US" dirty="0"/>
              <a:t>Pasco #18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CD427-279C-411F-B06B-1283433EAE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Hillsborough: -18.8%, 410K +2.5%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Pasco: -12.2%, 370K +0.0%</a:t>
            </a:r>
          </a:p>
          <a:p>
            <a:r>
              <a:rPr lang="en-US" dirty="0"/>
              <a:t>Pinellas: -9.9%, 445K +2.3%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84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46140-B925-47DD-A497-3A88652F51F3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18840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8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Jobs – Unknown release date, latest would be 5/19</a:t>
            </a:r>
          </a:p>
          <a:p>
            <a:r>
              <a:rPr lang="en-US" dirty="0"/>
              <a:t>Unemployed Persons – Monthly, 5/19</a:t>
            </a:r>
          </a:p>
          <a:p>
            <a:endParaRPr lang="en-US" dirty="0"/>
          </a:p>
          <a:p>
            <a:r>
              <a:rPr lang="en-US" dirty="0"/>
              <a:t>*the ratio changes when either of these numbers change. </a:t>
            </a:r>
            <a:r>
              <a:rPr lang="en-US" u="sng" dirty="0">
                <a:highlight>
                  <a:srgbClr val="FFFF00"/>
                </a:highlight>
              </a:rPr>
              <a:t>The numbers are released at different times, so the ratio changes twice a month.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CD427-279C-411F-B06B-1283433EAE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Employment - Monthly, 5/19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CD427-279C-411F-B06B-1283433EAE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GDP – Quarterly, 6/30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CD427-279C-411F-B06B-1283433EA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CD427-279C-411F-B06B-1283433EA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3DEA-E5CB-C56C-C0BC-0B431E67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9A363-13AF-E902-3FBD-20BC1C7B4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D2532-6E9B-168F-610D-80BAAA12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60746-2D2C-5552-EF99-9735B7D6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F41C-C33C-3A3A-D011-430733A8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5242-7BAD-FEAB-D41A-0F035248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E7378-A086-0B6B-AEAD-FAB88E542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AFA7A-82E2-5C60-3074-7EFBC9E8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72BB-A64F-DAA8-48B1-74CF7B3F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0708-48CA-3BF2-1D96-2C3861EA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33E61-071A-9A59-0027-1BF6B3DDE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4A538-11B2-E403-6796-3510C08F5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5F21-7F90-96E5-8935-50CE4DC7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6E9E-EECB-BB01-3839-64DF373E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F115-E2BE-272F-1B8B-0DA8C9A3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5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2" indent="0" algn="ctr">
              <a:buNone/>
              <a:defRPr sz="2000"/>
            </a:lvl2pPr>
            <a:lvl3pPr marL="913944" indent="0" algn="ctr">
              <a:buNone/>
              <a:defRPr sz="1800"/>
            </a:lvl3pPr>
            <a:lvl4pPr marL="1370914" indent="0" algn="ctr">
              <a:buNone/>
              <a:defRPr sz="1600"/>
            </a:lvl4pPr>
            <a:lvl5pPr marL="1827886" indent="0" algn="ctr">
              <a:buNone/>
              <a:defRPr sz="1600"/>
            </a:lvl5pPr>
            <a:lvl6pPr marL="2284858" indent="0" algn="ctr">
              <a:buNone/>
              <a:defRPr sz="1600"/>
            </a:lvl6pPr>
            <a:lvl7pPr marL="2741829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2590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222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150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558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8030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6248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0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352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B9A2-4D60-2FBA-A0E4-33B3CE2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2C76-C0B2-05FA-D19C-81E47D43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29137-BBF7-744C-47BB-1374E724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8BEE4-C900-7465-81E5-0EB6C242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5508-524F-4354-152E-C155E8B0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2" indent="0">
              <a:buNone/>
              <a:defRPr sz="2800"/>
            </a:lvl2pPr>
            <a:lvl3pPr marL="913944" indent="0">
              <a:buNone/>
              <a:defRPr sz="2400"/>
            </a:lvl3pPr>
            <a:lvl4pPr marL="1370914" indent="0">
              <a:buNone/>
              <a:defRPr sz="2000"/>
            </a:lvl4pPr>
            <a:lvl5pPr marL="1827886" indent="0">
              <a:buNone/>
              <a:defRPr sz="2000"/>
            </a:lvl5pPr>
            <a:lvl6pPr marL="2284858" indent="0">
              <a:buNone/>
              <a:defRPr sz="2000"/>
            </a:lvl6pPr>
            <a:lvl7pPr marL="2741829" indent="0">
              <a:buNone/>
              <a:defRPr sz="2000"/>
            </a:lvl7pPr>
            <a:lvl8pPr marL="3198800" indent="0">
              <a:buNone/>
              <a:defRPr sz="2000"/>
            </a:lvl8pPr>
            <a:lvl9pPr marL="3655772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1393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7202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306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13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2" indent="0" algn="ctr">
              <a:buNone/>
              <a:defRPr sz="2000"/>
            </a:lvl2pPr>
            <a:lvl3pPr marL="913944" indent="0" algn="ctr">
              <a:buNone/>
              <a:defRPr sz="1800"/>
            </a:lvl3pPr>
            <a:lvl4pPr marL="1370914" indent="0" algn="ctr">
              <a:buNone/>
              <a:defRPr sz="1600"/>
            </a:lvl4pPr>
            <a:lvl5pPr marL="1827886" indent="0" algn="ctr">
              <a:buNone/>
              <a:defRPr sz="1600"/>
            </a:lvl5pPr>
            <a:lvl6pPr marL="2284858" indent="0" algn="ctr">
              <a:buNone/>
              <a:defRPr sz="1600"/>
            </a:lvl6pPr>
            <a:lvl7pPr marL="2741829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7162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1222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174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6606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4693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777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6965-8E0E-2651-FCA2-20099C23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2C65-A453-FD90-BE74-07AACF3F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C1E96-0897-A279-9794-D019A834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5DAA2-B42A-BCA4-2DD2-E115EFBA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6AE2E-96D7-321E-A5B0-AFE4EFCE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17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91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9909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2" indent="0">
              <a:buNone/>
              <a:defRPr sz="2800"/>
            </a:lvl2pPr>
            <a:lvl3pPr marL="913944" indent="0">
              <a:buNone/>
              <a:defRPr sz="2400"/>
            </a:lvl3pPr>
            <a:lvl4pPr marL="1370914" indent="0">
              <a:buNone/>
              <a:defRPr sz="2000"/>
            </a:lvl4pPr>
            <a:lvl5pPr marL="1827886" indent="0">
              <a:buNone/>
              <a:defRPr sz="2000"/>
            </a:lvl5pPr>
            <a:lvl6pPr marL="2284858" indent="0">
              <a:buNone/>
              <a:defRPr sz="2000"/>
            </a:lvl6pPr>
            <a:lvl7pPr marL="2741829" indent="0">
              <a:buNone/>
              <a:defRPr sz="2000"/>
            </a:lvl7pPr>
            <a:lvl8pPr marL="3198800" indent="0">
              <a:buNone/>
              <a:defRPr sz="2000"/>
            </a:lvl8pPr>
            <a:lvl9pPr marL="3655772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8139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6573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5/15/2023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39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8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25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5B1FC8F-505C-438D-B546-4584DDA9C3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BA5F9B-D73C-4081-995E-F63F43090F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263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2" indent="0" algn="ctr">
              <a:buNone/>
              <a:defRPr sz="2000"/>
            </a:lvl2pPr>
            <a:lvl3pPr marL="913944" indent="0" algn="ctr">
              <a:buNone/>
              <a:defRPr sz="1800"/>
            </a:lvl3pPr>
            <a:lvl4pPr marL="1370914" indent="0" algn="ctr">
              <a:buNone/>
              <a:defRPr sz="1600"/>
            </a:lvl4pPr>
            <a:lvl5pPr marL="1827886" indent="0" algn="ctr">
              <a:buNone/>
              <a:defRPr sz="1600"/>
            </a:lvl5pPr>
            <a:lvl6pPr marL="2284858" indent="0" algn="ctr">
              <a:buNone/>
              <a:defRPr sz="1600"/>
            </a:lvl6pPr>
            <a:lvl7pPr marL="2741829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0568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2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BAB9-9EF2-FFA8-44C4-9DF8D09C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69A8B-22C5-EC28-AC5F-61D33CCB2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0C94F-303D-8B31-86B4-8BEB5EC0B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8CABE-A5E8-4FEC-E838-DE88B1C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0F683-A8E7-C7C3-765A-58B4A961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553CF-4882-6C2D-45EA-28465336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1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4281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0970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8985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5506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55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6900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2" indent="0">
              <a:buNone/>
              <a:defRPr sz="2800"/>
            </a:lvl2pPr>
            <a:lvl3pPr marL="913944" indent="0">
              <a:buNone/>
              <a:defRPr sz="2400"/>
            </a:lvl3pPr>
            <a:lvl4pPr marL="1370914" indent="0">
              <a:buNone/>
              <a:defRPr sz="2000"/>
            </a:lvl4pPr>
            <a:lvl5pPr marL="1827886" indent="0">
              <a:buNone/>
              <a:defRPr sz="2000"/>
            </a:lvl5pPr>
            <a:lvl6pPr marL="2284858" indent="0">
              <a:buNone/>
              <a:defRPr sz="2000"/>
            </a:lvl6pPr>
            <a:lvl7pPr marL="2741829" indent="0">
              <a:buNone/>
              <a:defRPr sz="2000"/>
            </a:lvl7pPr>
            <a:lvl8pPr marL="3198800" indent="0">
              <a:buNone/>
              <a:defRPr sz="2000"/>
            </a:lvl8pPr>
            <a:lvl9pPr marL="3655772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2012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955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6266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90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2EB7-5F59-3C62-940D-1C50A232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37AB6-862E-93E2-E3BE-F7AC5CE0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971ED-0BDD-76E8-D245-75269CBB5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C7257-9249-6703-C665-78872AF01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D2EAD-0E49-22AA-6EE6-4BDF5DD06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F5484-15A6-C72D-570F-9A43AEB6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D9AFA-135E-329F-8DC8-38128B80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A2990-98AB-7DDB-9A59-76F73B6F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512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03" indent="0" algn="ctr">
              <a:buNone/>
              <a:defRPr sz="1800"/>
            </a:lvl3pPr>
            <a:lvl4pPr marL="1369203" indent="0" algn="ctr">
              <a:buNone/>
              <a:defRPr sz="1600"/>
            </a:lvl4pPr>
            <a:lvl5pPr marL="1825606" indent="0" algn="ctr">
              <a:buNone/>
              <a:defRPr sz="1600"/>
            </a:lvl5pPr>
            <a:lvl6pPr marL="2282004" indent="0" algn="ctr">
              <a:buNone/>
              <a:defRPr sz="1600"/>
            </a:lvl6pPr>
            <a:lvl7pPr marL="2738404" indent="0" algn="ctr">
              <a:buNone/>
              <a:defRPr sz="1600"/>
            </a:lvl7pPr>
            <a:lvl8pPr marL="3194805" indent="0" algn="ctr">
              <a:buNone/>
              <a:defRPr sz="1600"/>
            </a:lvl8pPr>
            <a:lvl9pPr marL="365120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61788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3975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7824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960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03" indent="0">
              <a:buNone/>
              <a:defRPr sz="1800" b="1"/>
            </a:lvl3pPr>
            <a:lvl4pPr marL="1369203" indent="0">
              <a:buNone/>
              <a:defRPr sz="1600" b="1"/>
            </a:lvl4pPr>
            <a:lvl5pPr marL="1825606" indent="0">
              <a:buNone/>
              <a:defRPr sz="1600" b="1"/>
            </a:lvl5pPr>
            <a:lvl6pPr marL="2282004" indent="0">
              <a:buNone/>
              <a:defRPr sz="1600" b="1"/>
            </a:lvl6pPr>
            <a:lvl7pPr marL="2738404" indent="0">
              <a:buNone/>
              <a:defRPr sz="1600" b="1"/>
            </a:lvl7pPr>
            <a:lvl8pPr marL="3194805" indent="0">
              <a:buNone/>
              <a:defRPr sz="1600" b="1"/>
            </a:lvl8pPr>
            <a:lvl9pPr marL="36512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03" indent="0">
              <a:buNone/>
              <a:defRPr sz="1800" b="1"/>
            </a:lvl3pPr>
            <a:lvl4pPr marL="1369203" indent="0">
              <a:buNone/>
              <a:defRPr sz="1600" b="1"/>
            </a:lvl4pPr>
            <a:lvl5pPr marL="1825606" indent="0">
              <a:buNone/>
              <a:defRPr sz="1600" b="1"/>
            </a:lvl5pPr>
            <a:lvl6pPr marL="2282004" indent="0">
              <a:buNone/>
              <a:defRPr sz="1600" b="1"/>
            </a:lvl6pPr>
            <a:lvl7pPr marL="2738404" indent="0">
              <a:buNone/>
              <a:defRPr sz="1600" b="1"/>
            </a:lvl7pPr>
            <a:lvl8pPr marL="3194805" indent="0">
              <a:buNone/>
              <a:defRPr sz="1600" b="1"/>
            </a:lvl8pPr>
            <a:lvl9pPr marL="36512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398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2987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62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6403" indent="0">
              <a:buNone/>
              <a:defRPr sz="1400"/>
            </a:lvl2pPr>
            <a:lvl3pPr marL="912803" indent="0">
              <a:buNone/>
              <a:defRPr sz="1200"/>
            </a:lvl3pPr>
            <a:lvl4pPr marL="1369203" indent="0">
              <a:buNone/>
              <a:defRPr sz="1000"/>
            </a:lvl4pPr>
            <a:lvl5pPr marL="1825606" indent="0">
              <a:buNone/>
              <a:defRPr sz="1000"/>
            </a:lvl5pPr>
            <a:lvl6pPr marL="2282004" indent="0">
              <a:buNone/>
              <a:defRPr sz="1000"/>
            </a:lvl6pPr>
            <a:lvl7pPr marL="2738404" indent="0">
              <a:buNone/>
              <a:defRPr sz="1000"/>
            </a:lvl7pPr>
            <a:lvl8pPr marL="3194805" indent="0">
              <a:buNone/>
              <a:defRPr sz="1000"/>
            </a:lvl8pPr>
            <a:lvl9pPr marL="36512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6600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8"/>
            </a:lvl1pPr>
            <a:lvl2pPr marL="456403" indent="0">
              <a:buNone/>
              <a:defRPr sz="2800"/>
            </a:lvl2pPr>
            <a:lvl3pPr marL="912803" indent="0">
              <a:buNone/>
              <a:defRPr sz="2400"/>
            </a:lvl3pPr>
            <a:lvl4pPr marL="1369203" indent="0">
              <a:buNone/>
              <a:defRPr sz="2000"/>
            </a:lvl4pPr>
            <a:lvl5pPr marL="1825606" indent="0">
              <a:buNone/>
              <a:defRPr sz="2000"/>
            </a:lvl5pPr>
            <a:lvl6pPr marL="2282004" indent="0">
              <a:buNone/>
              <a:defRPr sz="2000"/>
            </a:lvl6pPr>
            <a:lvl7pPr marL="2738404" indent="0">
              <a:buNone/>
              <a:defRPr sz="2000"/>
            </a:lvl7pPr>
            <a:lvl8pPr marL="3194805" indent="0">
              <a:buNone/>
              <a:defRPr sz="2000"/>
            </a:lvl8pPr>
            <a:lvl9pPr marL="3651205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6403" indent="0">
              <a:buNone/>
              <a:defRPr sz="1400"/>
            </a:lvl2pPr>
            <a:lvl3pPr marL="912803" indent="0">
              <a:buNone/>
              <a:defRPr sz="1200"/>
            </a:lvl3pPr>
            <a:lvl4pPr marL="1369203" indent="0">
              <a:buNone/>
              <a:defRPr sz="1000"/>
            </a:lvl4pPr>
            <a:lvl5pPr marL="1825606" indent="0">
              <a:buNone/>
              <a:defRPr sz="1000"/>
            </a:lvl5pPr>
            <a:lvl6pPr marL="2282004" indent="0">
              <a:buNone/>
              <a:defRPr sz="1000"/>
            </a:lvl6pPr>
            <a:lvl7pPr marL="2738404" indent="0">
              <a:buNone/>
              <a:defRPr sz="1000"/>
            </a:lvl7pPr>
            <a:lvl8pPr marL="3194805" indent="0">
              <a:buNone/>
              <a:defRPr sz="1000"/>
            </a:lvl8pPr>
            <a:lvl9pPr marL="36512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5846-90C0-F2D3-8E38-1AC9AD2D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30BD4-38B9-CB77-0435-10016514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065F8-7FD0-F5BE-FF6D-7779F63F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B0284-4AA4-B2CA-5E7D-575D3F85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4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45589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59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4" y="0"/>
            <a:ext cx="12216454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0318" y="6156259"/>
            <a:ext cx="2288184" cy="669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02" tIns="45651" rIns="91302" bIns="45651" rtlCol="0" anchor="ctr"/>
          <a:lstStyle/>
          <a:p>
            <a:pPr algn="ctr" defTabSz="912848"/>
            <a:endParaRPr lang="en-US" sz="3699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8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2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34" y="1749778"/>
            <a:ext cx="4643899" cy="2926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2"/>
            <a:ext cx="2166413" cy="1365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32"/>
            <a:ext cx="2166413" cy="1365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2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64" y="1268474"/>
            <a:ext cx="2317411" cy="231529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26" y="1278739"/>
            <a:ext cx="4695167" cy="46908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700" y="3654318"/>
            <a:ext cx="2317411" cy="231529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8015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96" y="0"/>
            <a:ext cx="659691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1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6022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59625-8B03-5DD8-67A0-C580EB56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A70CE-7DE7-4762-460E-399E0B67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07286-A0F0-0F7B-8F7F-4A03FF13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ACDF-158F-2B4D-625B-DEB9C2B9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AA64-033D-7134-DEC3-7F8E010A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F299-44F2-D327-88CA-170529843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630FB-17E4-3E59-1C9B-CBF2D5D1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E654E-8476-D20E-D58C-374A586A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9D606-70F8-BB32-CED0-329F50BA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1D22-D38D-9D2E-ADC5-D1CA39D0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8455E-5BF9-5743-C250-A867AD17F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EFCB1-F560-070D-22F6-66452C2C1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9F8FF-AB39-538F-1423-7F740AC2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394E2-8CB9-D8D1-5995-65DDAF4B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D55BB-C3C5-8F84-D5F2-107F8361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95C50-8E3D-868B-9C95-836ECF5D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34B81-2C1F-F598-4C93-5817F2A9A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13DEB-9FCA-DE26-63F0-7D0184A91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D3E5-4E8E-481D-8D3D-338DFD84B2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0A555-3998-EF17-2C9D-23FE0A726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6E4D-A64A-E18F-ED22-E276EC988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3749-4AFC-43C9-BEBF-188D9506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20" y="365126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6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4" y="6258556"/>
            <a:ext cx="1373543" cy="5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6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2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20" y="365126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6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4" y="6222931"/>
            <a:ext cx="1373543" cy="6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2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20" y="365126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6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4" y="6222931"/>
            <a:ext cx="1373543" cy="6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2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043D9DC-0C65-45CC-A253-3930E01CCA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0" y="-888507"/>
            <a:ext cx="12188825" cy="774650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515262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2" tIns="45651" rIns="91302" bIns="45651" rtlCol="0" anchor="ctr"/>
          <a:lstStyle/>
          <a:p>
            <a:pPr algn="ctr" defTabSz="912848"/>
            <a:endParaRPr lang="en-US" sz="36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81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hf hdr="0" ftr="0" dt="0"/>
  <p:txStyles>
    <p:titleStyle>
      <a:lvl1pPr algn="l" defTabSz="91280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04" indent="-228204" algn="l" defTabSz="9128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02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05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3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05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06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04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06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07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06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04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04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05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05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gillespie@flchamb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A1706-2F55-4B3D-BBF5-7F27445B96F7}"/>
              </a:ext>
            </a:extLst>
          </p:cNvPr>
          <p:cNvSpPr/>
          <p:nvPr/>
        </p:nvSpPr>
        <p:spPr>
          <a:xfrm>
            <a:off x="-1" y="4683209"/>
            <a:ext cx="12190413" cy="2174788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B6D3C-505C-448E-838E-5272BDC5D905}"/>
              </a:ext>
            </a:extLst>
          </p:cNvPr>
          <p:cNvSpPr txBox="1"/>
          <p:nvPr/>
        </p:nvSpPr>
        <p:spPr>
          <a:xfrm>
            <a:off x="437554" y="4787537"/>
            <a:ext cx="1151998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Tampa Bay and Florida Economic Growth</a:t>
            </a:r>
          </a:p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Annual Westshore Development Forum | May 18, 2023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4E888C-42CD-4704-8814-7D96A7E37250}"/>
              </a:ext>
            </a:extLst>
          </p:cNvPr>
          <p:cNvCxnSpPr>
            <a:cxnSpLocks/>
          </p:cNvCxnSpPr>
          <p:nvPr/>
        </p:nvCxnSpPr>
        <p:spPr>
          <a:xfrm>
            <a:off x="343627" y="4787537"/>
            <a:ext cx="0" cy="193364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947EDE-AB21-463A-A240-C5BB2A2A66A6}"/>
              </a:ext>
            </a:extLst>
          </p:cNvPr>
          <p:cNvSpPr txBox="1"/>
          <p:nvPr/>
        </p:nvSpPr>
        <p:spPr>
          <a:xfrm>
            <a:off x="437554" y="5780026"/>
            <a:ext cx="99315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Dave Sobush, CEcD, Director of Research | Florida Chamber Foundation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F6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dsobush@flchamber.com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F6D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F6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@FLChamberFDN, @FloridaBTN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5FEF7-1788-4937-B1A8-A5334EF4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55" y="5332233"/>
            <a:ext cx="2161348" cy="8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4BBFD2-C511-4CCB-B49C-1025BBE39675}"/>
              </a:ext>
            </a:extLst>
          </p:cNvPr>
          <p:cNvSpPr txBox="1"/>
          <p:nvPr/>
        </p:nvSpPr>
        <p:spPr>
          <a:xfrm>
            <a:off x="394150" y="68497"/>
            <a:ext cx="1171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Every 100 Open Jobs, 61 Floridians are Looking for Work</a:t>
            </a:r>
          </a:p>
        </p:txBody>
      </p:sp>
      <p:cxnSp>
        <p:nvCxnSpPr>
          <p:cNvPr id="7" name="Google Shape;703;p129">
            <a:extLst>
              <a:ext uri="{FF2B5EF4-FFF2-40B4-BE49-F238E27FC236}">
                <a16:creationId xmlns:a16="http://schemas.microsoft.com/office/drawing/2014/main" id="{B4DE2D1B-C489-410C-A094-7F702255D368}"/>
              </a:ext>
            </a:extLst>
          </p:cNvPr>
          <p:cNvCxnSpPr>
            <a:cxnSpLocks/>
          </p:cNvCxnSpPr>
          <p:nvPr/>
        </p:nvCxnSpPr>
        <p:spPr>
          <a:xfrm>
            <a:off x="2356982" y="591717"/>
            <a:ext cx="8266176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EAEF34-DF63-A665-0851-BAA4FA6E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88" y="1804212"/>
            <a:ext cx="2258647" cy="1982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705AFA-07E5-E7CA-28DA-B618FD25A14A}"/>
              </a:ext>
            </a:extLst>
          </p:cNvPr>
          <p:cNvSpPr txBox="1"/>
          <p:nvPr/>
        </p:nvSpPr>
        <p:spPr>
          <a:xfrm>
            <a:off x="207531" y="3960713"/>
            <a:ext cx="296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Unemployed Floridians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Every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Jobs</a:t>
            </a:r>
          </a:p>
        </p:txBody>
      </p:sp>
      <p:cxnSp>
        <p:nvCxnSpPr>
          <p:cNvPr id="13" name="Google Shape;703;p129">
            <a:extLst>
              <a:ext uri="{FF2B5EF4-FFF2-40B4-BE49-F238E27FC236}">
                <a16:creationId xmlns:a16="http://schemas.microsoft.com/office/drawing/2014/main" id="{3932F135-7639-D877-2205-668F9171011C}"/>
              </a:ext>
            </a:extLst>
          </p:cNvPr>
          <p:cNvCxnSpPr>
            <a:cxnSpLocks/>
          </p:cNvCxnSpPr>
          <p:nvPr/>
        </p:nvCxnSpPr>
        <p:spPr>
          <a:xfrm>
            <a:off x="6092142" y="701723"/>
            <a:ext cx="0" cy="5814646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4C21E51-C1D5-C705-2E8E-6CD2A9A4C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835" y="1556311"/>
            <a:ext cx="2056993" cy="387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0CE21-37FA-2F50-2565-8D12C17A9FCE}"/>
              </a:ext>
            </a:extLst>
          </p:cNvPr>
          <p:cNvSpPr txBox="1"/>
          <p:nvPr/>
        </p:nvSpPr>
        <p:spPr>
          <a:xfrm>
            <a:off x="7380786" y="2274838"/>
            <a:ext cx="4041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Hillsborough: 48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Pasco: 107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Pinellas: 52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55</a:t>
            </a:r>
          </a:p>
        </p:txBody>
      </p:sp>
    </p:spTree>
    <p:extLst>
      <p:ext uri="{BB962C8B-B14F-4D97-AF65-F5344CB8AC3E}">
        <p14:creationId xmlns:p14="http://schemas.microsoft.com/office/powerpoint/2010/main" val="120773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4BBFD2-C511-4CCB-B49C-1025BBE39675}"/>
              </a:ext>
            </a:extLst>
          </p:cNvPr>
          <p:cNvSpPr txBox="1"/>
          <p:nvPr/>
        </p:nvSpPr>
        <p:spPr>
          <a:xfrm>
            <a:off x="394150" y="68497"/>
            <a:ext cx="1171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Florida’s Employment Continues to Rise</a:t>
            </a:r>
          </a:p>
        </p:txBody>
      </p:sp>
      <p:cxnSp>
        <p:nvCxnSpPr>
          <p:cNvPr id="7" name="Google Shape;703;p129">
            <a:extLst>
              <a:ext uri="{FF2B5EF4-FFF2-40B4-BE49-F238E27FC236}">
                <a16:creationId xmlns:a16="http://schemas.microsoft.com/office/drawing/2014/main" id="{B4DE2D1B-C489-410C-A094-7F702255D368}"/>
              </a:ext>
            </a:extLst>
          </p:cNvPr>
          <p:cNvCxnSpPr>
            <a:cxnSpLocks/>
          </p:cNvCxnSpPr>
          <p:nvPr/>
        </p:nvCxnSpPr>
        <p:spPr>
          <a:xfrm>
            <a:off x="2356982" y="591717"/>
            <a:ext cx="8266176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926706-54FF-45BB-5B6D-8148DB7201E9}"/>
              </a:ext>
            </a:extLst>
          </p:cNvPr>
          <p:cNvSpPr txBox="1"/>
          <p:nvPr/>
        </p:nvSpPr>
        <p:spPr>
          <a:xfrm>
            <a:off x="8050971" y="3288843"/>
            <a:ext cx="332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 ’23 – March ‘23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Change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C6286-775A-FC4C-0703-84419598B665}"/>
              </a:ext>
            </a:extLst>
          </p:cNvPr>
          <p:cNvSpPr txBox="1"/>
          <p:nvPr/>
        </p:nvSpPr>
        <p:spPr>
          <a:xfrm>
            <a:off x="8176260" y="4119841"/>
            <a:ext cx="292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13,600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BAC72E-092A-B7EF-F59A-2FBEDFAFAD8D}"/>
              </a:ext>
            </a:extLst>
          </p:cNvPr>
          <p:cNvSpPr txBox="1"/>
          <p:nvPr/>
        </p:nvSpPr>
        <p:spPr>
          <a:xfrm>
            <a:off x="0" y="3288843"/>
            <a:ext cx="456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’22 – March ‘23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Change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47EC1-2255-D50E-D23B-C007797491DD}"/>
              </a:ext>
            </a:extLst>
          </p:cNvPr>
          <p:cNvSpPr txBox="1"/>
          <p:nvPr/>
        </p:nvSpPr>
        <p:spPr>
          <a:xfrm>
            <a:off x="817421" y="4124933"/>
            <a:ext cx="2927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+413,000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BEB587-0C3C-58B2-AF93-9B0FD67FFB4A}"/>
              </a:ext>
            </a:extLst>
          </p:cNvPr>
          <p:cNvSpPr txBox="1"/>
          <p:nvPr/>
        </p:nvSpPr>
        <p:spPr>
          <a:xfrm>
            <a:off x="7583569" y="4827727"/>
            <a:ext cx="4047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(+0.1%)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59F72E-4FD5-E816-12CF-F417391EFB6B}"/>
              </a:ext>
            </a:extLst>
          </p:cNvPr>
          <p:cNvSpPr txBox="1"/>
          <p:nvPr/>
        </p:nvSpPr>
        <p:spPr>
          <a:xfrm>
            <a:off x="257512" y="4831136"/>
            <a:ext cx="4047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(+4.5%)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31B651-5DE1-F2DE-5FB8-A8173C27C657}"/>
              </a:ext>
            </a:extLst>
          </p:cNvPr>
          <p:cNvSpPr txBox="1"/>
          <p:nvPr/>
        </p:nvSpPr>
        <p:spPr>
          <a:xfrm>
            <a:off x="3583064" y="860431"/>
            <a:ext cx="5025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9,691,600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D2CBD5-0D42-6EF4-F740-47575C47554C}"/>
              </a:ext>
            </a:extLst>
          </p:cNvPr>
          <p:cNvSpPr txBox="1"/>
          <p:nvPr/>
        </p:nvSpPr>
        <p:spPr>
          <a:xfrm>
            <a:off x="3745259" y="1981587"/>
            <a:ext cx="456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2023 Employment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A214A22-B7CA-A16E-377D-B4A375CF6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11" y="2878597"/>
            <a:ext cx="3409758" cy="282186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61AC45E-BF50-D406-0EF6-B555C0978A6F}"/>
              </a:ext>
            </a:extLst>
          </p:cNvPr>
          <p:cNvCxnSpPr>
            <a:cxnSpLocks/>
          </p:cNvCxnSpPr>
          <p:nvPr/>
        </p:nvCxnSpPr>
        <p:spPr>
          <a:xfrm>
            <a:off x="8415305" y="2206627"/>
            <a:ext cx="1070922" cy="928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CB73FCF-D775-B521-35DA-DBAECF33AE3C}"/>
              </a:ext>
            </a:extLst>
          </p:cNvPr>
          <p:cNvCxnSpPr>
            <a:cxnSpLocks/>
          </p:cNvCxnSpPr>
          <p:nvPr/>
        </p:nvCxnSpPr>
        <p:spPr>
          <a:xfrm flipH="1">
            <a:off x="2433165" y="2247616"/>
            <a:ext cx="1097818" cy="928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6FB03B1-11D4-880E-C78B-94485920E0D0}"/>
              </a:ext>
            </a:extLst>
          </p:cNvPr>
          <p:cNvSpPr txBox="1"/>
          <p:nvPr/>
        </p:nvSpPr>
        <p:spPr>
          <a:xfrm>
            <a:off x="623674" y="5515800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MSA: + 73,300, +5.0%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D531E-6C1A-90BC-88D2-8C88016226F9}"/>
              </a:ext>
            </a:extLst>
          </p:cNvPr>
          <p:cNvSpPr txBox="1"/>
          <p:nvPr/>
        </p:nvSpPr>
        <p:spPr>
          <a:xfrm>
            <a:off x="8066562" y="5469633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MSA: + 5,200, +0.3%</a:t>
            </a:r>
          </a:p>
        </p:txBody>
      </p:sp>
    </p:spTree>
    <p:extLst>
      <p:ext uri="{BB962C8B-B14F-4D97-AF65-F5344CB8AC3E}">
        <p14:creationId xmlns:p14="http://schemas.microsoft.com/office/powerpoint/2010/main" val="350755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8009343-036E-14B2-65AF-33823DF9E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648"/>
          <a:stretch/>
        </p:blipFill>
        <p:spPr>
          <a:xfrm>
            <a:off x="6933843" y="4162178"/>
            <a:ext cx="727724" cy="709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4BBFD2-C511-4CCB-B49C-1025BBE39675}"/>
              </a:ext>
            </a:extLst>
          </p:cNvPr>
          <p:cNvSpPr txBox="1"/>
          <p:nvPr/>
        </p:nvSpPr>
        <p:spPr>
          <a:xfrm>
            <a:off x="394150" y="68497"/>
            <a:ext cx="1171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Florida’s Growth Outpaces Larger States</a:t>
            </a:r>
          </a:p>
        </p:txBody>
      </p:sp>
      <p:cxnSp>
        <p:nvCxnSpPr>
          <p:cNvPr id="7" name="Google Shape;703;p129">
            <a:extLst>
              <a:ext uri="{FF2B5EF4-FFF2-40B4-BE49-F238E27FC236}">
                <a16:creationId xmlns:a16="http://schemas.microsoft.com/office/drawing/2014/main" id="{B4DE2D1B-C489-410C-A094-7F702255D368}"/>
              </a:ext>
            </a:extLst>
          </p:cNvPr>
          <p:cNvCxnSpPr>
            <a:cxnSpLocks/>
          </p:cNvCxnSpPr>
          <p:nvPr/>
        </p:nvCxnSpPr>
        <p:spPr>
          <a:xfrm>
            <a:off x="2356982" y="591717"/>
            <a:ext cx="8266176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085466-BC26-8F30-8DCC-074601FE14BA}"/>
              </a:ext>
            </a:extLst>
          </p:cNvPr>
          <p:cNvSpPr txBox="1"/>
          <p:nvPr/>
        </p:nvSpPr>
        <p:spPr>
          <a:xfrm>
            <a:off x="2494380" y="757818"/>
            <a:ext cx="720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 Growth is Greatest Among Largest State Economies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B6984D-8EA9-301D-1BD7-69563E61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908" y="2077110"/>
            <a:ext cx="673560" cy="694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955CCA-0B16-111E-8C4B-2A3B62CCE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4435" y="1945268"/>
            <a:ext cx="818723" cy="8266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04584D-1493-619C-1813-CC1621044E45}"/>
              </a:ext>
            </a:extLst>
          </p:cNvPr>
          <p:cNvSpPr txBox="1"/>
          <p:nvPr/>
        </p:nvSpPr>
        <p:spPr>
          <a:xfrm>
            <a:off x="1558021" y="2076880"/>
            <a:ext cx="31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 GDP Growth Rank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 2018 – Q4 2022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401682-67C4-1BBC-6724-04F6723AD500}"/>
              </a:ext>
            </a:extLst>
          </p:cNvPr>
          <p:cNvSpPr txBox="1"/>
          <p:nvPr/>
        </p:nvSpPr>
        <p:spPr>
          <a:xfrm>
            <a:off x="7870704" y="2056580"/>
            <a:ext cx="204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 GDP Rank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 2022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E0D307-4D51-1676-70DD-5BB9EEEB7A65}"/>
              </a:ext>
            </a:extLst>
          </p:cNvPr>
          <p:cNvSpPr txBox="1"/>
          <p:nvPr/>
        </p:nvSpPr>
        <p:spPr>
          <a:xfrm>
            <a:off x="1865356" y="2934871"/>
            <a:ext cx="1597227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8F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8F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#41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B24317-5580-B8F6-3DCA-1B2807E0AEFA}"/>
              </a:ext>
            </a:extLst>
          </p:cNvPr>
          <p:cNvSpPr txBox="1"/>
          <p:nvPr/>
        </p:nvSpPr>
        <p:spPr>
          <a:xfrm>
            <a:off x="8191538" y="2948162"/>
            <a:ext cx="2310935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8F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8F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#5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794D32-05AA-7973-F5C0-9EE25276E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339" y="2609649"/>
            <a:ext cx="1140090" cy="10008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E6DC26-85C3-9448-14CB-72B27D6048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018" t="6394" r="-1" b="7513"/>
          <a:stretch/>
        </p:blipFill>
        <p:spPr>
          <a:xfrm>
            <a:off x="6991990" y="3556933"/>
            <a:ext cx="594658" cy="6558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2EABB7-8BC7-0056-7BF5-DA4D19883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753" y="4854862"/>
            <a:ext cx="659945" cy="6219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072370-7886-356C-222D-19EF6082E42E}"/>
              </a:ext>
            </a:extLst>
          </p:cNvPr>
          <p:cNvSpPr txBox="1"/>
          <p:nvPr/>
        </p:nvSpPr>
        <p:spPr>
          <a:xfrm>
            <a:off x="5164140" y="2948162"/>
            <a:ext cx="1682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California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York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Illinois 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4BD978-2B61-41A0-E608-13516EC274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0925" y="5423177"/>
            <a:ext cx="481599" cy="78996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1D1C8FA-138B-9304-46CF-0B8933A96777}"/>
              </a:ext>
            </a:extLst>
          </p:cNvPr>
          <p:cNvSpPr/>
          <p:nvPr/>
        </p:nvSpPr>
        <p:spPr>
          <a:xfrm>
            <a:off x="2250333" y="2840909"/>
            <a:ext cx="818723" cy="796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617EE8-6B06-FAC6-59D5-8DBED92E5669}"/>
              </a:ext>
            </a:extLst>
          </p:cNvPr>
          <p:cNvSpPr txBox="1"/>
          <p:nvPr/>
        </p:nvSpPr>
        <p:spPr>
          <a:xfrm>
            <a:off x="2746001" y="3041996"/>
            <a:ext cx="21020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8F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14.4%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F8F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044A42-2A5B-F687-42AD-513D6CB903ED}"/>
              </a:ext>
            </a:extLst>
          </p:cNvPr>
          <p:cNvSpPr txBox="1"/>
          <p:nvPr/>
        </p:nvSpPr>
        <p:spPr>
          <a:xfrm>
            <a:off x="2680104" y="3516585"/>
            <a:ext cx="210205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AE1CD0-7308-CB6A-DD21-EC56FA1BB555}"/>
              </a:ext>
            </a:extLst>
          </p:cNvPr>
          <p:cNvSpPr txBox="1"/>
          <p:nvPr/>
        </p:nvSpPr>
        <p:spPr>
          <a:xfrm>
            <a:off x="2653355" y="5563824"/>
            <a:ext cx="210205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3BA161-008B-C6E6-F9A5-CCE2A6060D93}"/>
              </a:ext>
            </a:extLst>
          </p:cNvPr>
          <p:cNvSpPr txBox="1"/>
          <p:nvPr/>
        </p:nvSpPr>
        <p:spPr>
          <a:xfrm>
            <a:off x="2667885" y="4347582"/>
            <a:ext cx="210205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9.9%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A977E1-6505-C9CC-E00D-35129AB2CFC0}"/>
              </a:ext>
            </a:extLst>
          </p:cNvPr>
          <p:cNvSpPr txBox="1"/>
          <p:nvPr/>
        </p:nvSpPr>
        <p:spPr>
          <a:xfrm>
            <a:off x="2673733" y="4987445"/>
            <a:ext cx="210205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7.4%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DB6AD-36D6-25ED-F295-A0E8AB2BB26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849" y="5965862"/>
            <a:ext cx="755250" cy="694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7F40B-76EB-9584-CA0A-B4BCD469D1F8}"/>
              </a:ext>
            </a:extLst>
          </p:cNvPr>
          <p:cNvSpPr txBox="1"/>
          <p:nvPr/>
        </p:nvSpPr>
        <p:spPr>
          <a:xfrm>
            <a:off x="2927940" y="6151998"/>
            <a:ext cx="2119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States: 7.7%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0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FBCC25-519C-F165-547D-6FF11DFAA6B3}"/>
              </a:ext>
            </a:extLst>
          </p:cNvPr>
          <p:cNvSpPr txBox="1"/>
          <p:nvPr/>
        </p:nvSpPr>
        <p:spPr>
          <a:xfrm>
            <a:off x="3578174" y="280492"/>
            <a:ext cx="47866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Are We Headed?</a:t>
            </a:r>
          </a:p>
        </p:txBody>
      </p:sp>
      <p:cxnSp>
        <p:nvCxnSpPr>
          <p:cNvPr id="5" name="Google Shape;703;p129">
            <a:extLst>
              <a:ext uri="{FF2B5EF4-FFF2-40B4-BE49-F238E27FC236}">
                <a16:creationId xmlns:a16="http://schemas.microsoft.com/office/drawing/2014/main" id="{DB088929-463F-B50A-E172-2EB49C93621E}"/>
              </a:ext>
            </a:extLst>
          </p:cNvPr>
          <p:cNvCxnSpPr>
            <a:cxnSpLocks/>
          </p:cNvCxnSpPr>
          <p:nvPr/>
        </p:nvCxnSpPr>
        <p:spPr>
          <a:xfrm>
            <a:off x="3469381" y="816023"/>
            <a:ext cx="5077359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2DFC27-9A80-A434-8B6B-9FE4F06E8DB7}"/>
              </a:ext>
            </a:extLst>
          </p:cNvPr>
          <p:cNvSpPr txBox="1"/>
          <p:nvPr/>
        </p:nvSpPr>
        <p:spPr>
          <a:xfrm>
            <a:off x="305689" y="1008337"/>
            <a:ext cx="11331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will be another year of strong job growth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250,000+ New Jobs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2023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B6BA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79K CYTD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 growth will remain strong – approximately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350,000 new residents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Workforce availability and participation rate will continue to remain a concern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unemployment rate will continue to be below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national average of 3.5%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2E5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B6BA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Florida currently at 2.6%, US 3.6%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Stronger GDP growth for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’s economy versus U.S. as a whole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B6BA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1.9% vs. 0.9%)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Inflation will be a significant concern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consumers and businesses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Transactions of single-family homes will return to pre-pandemic levels, but without much erosion in prices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prices up 1.25% from 12/2022 level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Approximately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80,000-85,000 single family housing starts (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B6BA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27K CYTD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250K-270K (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B6BA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59K CYTD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single family sales.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Florida will continue to lead income migration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latest IRS data shows $39.2B in net annual income migration, #1 in nation.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0C386557-C980-B697-66C8-733C3DA22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5473" y="1048348"/>
            <a:ext cx="328827" cy="328827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78BA46F2-53EE-85F2-8E32-EBFB3FA1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4761" y="1546436"/>
            <a:ext cx="328827" cy="328827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414D183-D2FF-9E76-0BAE-6B3F9D61F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6858" y="2416231"/>
            <a:ext cx="328827" cy="328827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AA560231-DBA7-A012-4B46-FA02B00A1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0885" y="2937371"/>
            <a:ext cx="328827" cy="328827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F219834C-DF33-FFC2-5BE7-0E48D824E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7542" y="4601870"/>
            <a:ext cx="328827" cy="328827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A21F67BA-DFB8-5AE2-BA70-0EAD5BC0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2807" y="5434493"/>
            <a:ext cx="328827" cy="328827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4C3B11B0-CA81-D326-D35C-51729D45A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9090" y="3479179"/>
            <a:ext cx="328827" cy="328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0FE80E-A2EA-520A-6050-4383B0067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80" y="6093932"/>
            <a:ext cx="1627778" cy="7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03;p129">
            <a:extLst>
              <a:ext uri="{FF2B5EF4-FFF2-40B4-BE49-F238E27FC236}">
                <a16:creationId xmlns:a16="http://schemas.microsoft.com/office/drawing/2014/main" id="{B43423E4-30EE-4DA1-A819-42A850E8585D}"/>
              </a:ext>
            </a:extLst>
          </p:cNvPr>
          <p:cNvCxnSpPr>
            <a:cxnSpLocks/>
          </p:cNvCxnSpPr>
          <p:nvPr/>
        </p:nvCxnSpPr>
        <p:spPr>
          <a:xfrm>
            <a:off x="3718434" y="763262"/>
            <a:ext cx="5076037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7F1C2E-B70F-4055-FBB1-05E1FA4AB8AB}"/>
              </a:ext>
            </a:extLst>
          </p:cNvPr>
          <p:cNvSpPr txBox="1"/>
          <p:nvPr/>
        </p:nvSpPr>
        <p:spPr>
          <a:xfrm>
            <a:off x="-323226" y="264424"/>
            <a:ext cx="12313492" cy="5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716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198" b="1" dirty="0">
                <a:solidFill>
                  <a:srgbClr val="002F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Florida 2030 Blueprint: Uniting Businesses For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0700E-BB61-F3D8-D679-7F3517A6AAE5}"/>
              </a:ext>
            </a:extLst>
          </p:cNvPr>
          <p:cNvSpPr txBox="1"/>
          <p:nvPr/>
        </p:nvSpPr>
        <p:spPr>
          <a:xfrm>
            <a:off x="3911824" y="6187333"/>
            <a:ext cx="38433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16">
              <a:defRPr/>
            </a:pPr>
            <a:r>
              <a:rPr lang="en-US" sz="2500" b="1" dirty="0">
                <a:solidFill>
                  <a:srgbClr val="00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www.Florida2030.org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B6E5C-FE04-FE06-6D9D-006F63D79197}"/>
              </a:ext>
            </a:extLst>
          </p:cNvPr>
          <p:cNvSpPr txBox="1"/>
          <p:nvPr/>
        </p:nvSpPr>
        <p:spPr>
          <a:xfrm>
            <a:off x="216599" y="3861841"/>
            <a:ext cx="57739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08" indent="-285608" defTabSz="913944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+2.9 Million Net New Residents</a:t>
            </a:r>
          </a:p>
          <a:p>
            <a:pPr marL="285608" indent="-285608" defTabSz="913944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+1.44 Million Net New Jobs</a:t>
            </a:r>
          </a:p>
          <a:p>
            <a:pPr marL="285608" indent="-285608" defTabSz="913944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+40 Million More Annual Visitors</a:t>
            </a:r>
          </a:p>
          <a:p>
            <a:pPr marL="285608" indent="-285608" defTabSz="913944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+2.5 Million More Drivers</a:t>
            </a:r>
          </a:p>
          <a:p>
            <a:pPr marL="285608" indent="-285608" defTabSz="913944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737572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BC45B-69C6-55BF-514C-68E5B6A1D787}"/>
              </a:ext>
            </a:extLst>
          </p:cNvPr>
          <p:cNvSpPr txBox="1"/>
          <p:nvPr/>
        </p:nvSpPr>
        <p:spPr>
          <a:xfrm>
            <a:off x="951006" y="1086220"/>
            <a:ext cx="1423607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4">
              <a:defRPr/>
            </a:pPr>
            <a:r>
              <a:rPr lang="en-US" sz="5398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16</a:t>
            </a:r>
            <a:r>
              <a:rPr lang="en-US" sz="5398" baseline="30000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th</a:t>
            </a:r>
            <a:endParaRPr lang="en-US" sz="5398" dirty="0">
              <a:ln w="0"/>
              <a:solidFill>
                <a:srgbClr val="0B6BA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DB92F-70C8-FD99-0FDA-ED7C8B03B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290" y="1110377"/>
            <a:ext cx="5714051" cy="4404131"/>
          </a:xfrm>
          <a:prstGeom prst="rect">
            <a:avLst/>
          </a:prstGeom>
          <a:ln w="63500">
            <a:solidFill>
              <a:schemeClr val="tx1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90C70CC-F790-5AC6-1CEA-2EA1D9757901}"/>
              </a:ext>
            </a:extLst>
          </p:cNvPr>
          <p:cNvSpPr/>
          <p:nvPr/>
        </p:nvSpPr>
        <p:spPr>
          <a:xfrm>
            <a:off x="1297119" y="2096612"/>
            <a:ext cx="2455799" cy="617199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16">
              <a:defRPr/>
            </a:pPr>
            <a:endParaRPr 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75D14-FA73-225E-0CDF-2C46B252C2E4}"/>
              </a:ext>
            </a:extLst>
          </p:cNvPr>
          <p:cNvSpPr txBox="1"/>
          <p:nvPr/>
        </p:nvSpPr>
        <p:spPr>
          <a:xfrm>
            <a:off x="497680" y="2826321"/>
            <a:ext cx="3904141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44">
              <a:defRPr/>
            </a:pPr>
            <a:r>
              <a:rPr lang="en-US" sz="5398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39 Goals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018D5-33FF-0FD7-79B7-864262E700C8}"/>
              </a:ext>
            </a:extLst>
          </p:cNvPr>
          <p:cNvSpPr txBox="1"/>
          <p:nvPr/>
        </p:nvSpPr>
        <p:spPr>
          <a:xfrm>
            <a:off x="2246475" y="1099675"/>
            <a:ext cx="4496927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4">
              <a:defRPr/>
            </a:pPr>
            <a:r>
              <a:rPr lang="en-US" sz="5398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to 10</a:t>
            </a:r>
            <a:r>
              <a:rPr lang="en-US" sz="5398" baseline="3000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th</a:t>
            </a:r>
            <a:r>
              <a:rPr lang="en-US" sz="5398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48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AEBDCD-DF2B-B8ED-A206-C6140EF19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11477"/>
              </p:ext>
            </p:extLst>
          </p:nvPr>
        </p:nvGraphicFramePr>
        <p:xfrm>
          <a:off x="4340960" y="1465660"/>
          <a:ext cx="7081935" cy="4777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4004645626"/>
                    </a:ext>
                  </a:extLst>
                </a:gridCol>
                <a:gridCol w="2575249">
                  <a:extLst>
                    <a:ext uri="{9D8B030D-6E8A-4147-A177-3AD203B41FA5}">
                      <a16:colId xmlns:a16="http://schemas.microsoft.com/office/drawing/2014/main" val="2723458236"/>
                    </a:ext>
                  </a:extLst>
                </a:gridCol>
                <a:gridCol w="1856792">
                  <a:extLst>
                    <a:ext uri="{9D8B030D-6E8A-4147-A177-3AD203B41FA5}">
                      <a16:colId xmlns:a16="http://schemas.microsoft.com/office/drawing/2014/main" val="993234346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414596517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72,873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574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Jersey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36,162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285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33,753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48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Pennsylvania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29,127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805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28,438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96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</a:t>
                      </a:r>
                      <a:endParaRPr lang="en-US" sz="2800" b="1" i="0" u="none" strike="noStrike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27,265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678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24,114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081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Ohio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21,925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9296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Massachusetts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20,941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115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Virginia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19,401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3438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States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550,056 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21A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4405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6DEBA2-8487-415D-3878-9111102764F3}"/>
              </a:ext>
            </a:extLst>
          </p:cNvPr>
          <p:cNvSpPr txBox="1"/>
          <p:nvPr/>
        </p:nvSpPr>
        <p:spPr>
          <a:xfrm>
            <a:off x="418993" y="2183465"/>
            <a:ext cx="3921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Driver’s License Swaps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Jan. ‘22 – Feb. ’23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63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5 = 36.4%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63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10 = 57.1%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E85B8-4FC9-5327-49E6-FE9C7064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6053078"/>
            <a:ext cx="1765635" cy="80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64ACAF-5FC9-30F5-53DB-95F16BDB862D}"/>
              </a:ext>
            </a:extLst>
          </p:cNvPr>
          <p:cNvSpPr txBox="1"/>
          <p:nvPr/>
        </p:nvSpPr>
        <p:spPr>
          <a:xfrm>
            <a:off x="3716767" y="282133"/>
            <a:ext cx="4509568" cy="535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Migration Data</a:t>
            </a:r>
          </a:p>
        </p:txBody>
      </p:sp>
      <p:cxnSp>
        <p:nvCxnSpPr>
          <p:cNvPr id="8" name="Google Shape;703;p129">
            <a:extLst>
              <a:ext uri="{FF2B5EF4-FFF2-40B4-BE49-F238E27FC236}">
                <a16:creationId xmlns:a16="http://schemas.microsoft.com/office/drawing/2014/main" id="{43A6F6A2-49B8-53AE-93C5-DD5E898E2D4B}"/>
              </a:ext>
            </a:extLst>
          </p:cNvPr>
          <p:cNvCxnSpPr>
            <a:cxnSpLocks/>
          </p:cNvCxnSpPr>
          <p:nvPr/>
        </p:nvCxnSpPr>
        <p:spPr>
          <a:xfrm>
            <a:off x="3470751" y="817385"/>
            <a:ext cx="507471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D420CA-5EBC-5430-5F56-C8596DE3E921}"/>
              </a:ext>
            </a:extLst>
          </p:cNvPr>
          <p:cNvSpPr txBox="1"/>
          <p:nvPr/>
        </p:nvSpPr>
        <p:spPr>
          <a:xfrm>
            <a:off x="418993" y="5500152"/>
            <a:ext cx="2604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 Swaps 1/22-2/23</a:t>
            </a:r>
          </a:p>
        </p:txBody>
      </p:sp>
    </p:spTree>
    <p:extLst>
      <p:ext uri="{BB962C8B-B14F-4D97-AF65-F5344CB8AC3E}">
        <p14:creationId xmlns:p14="http://schemas.microsoft.com/office/powerpoint/2010/main" val="158489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E0D240-1084-8203-84A2-93D7E4B8179D}"/>
              </a:ext>
            </a:extLst>
          </p:cNvPr>
          <p:cNvSpPr txBox="1"/>
          <p:nvPr/>
        </p:nvSpPr>
        <p:spPr>
          <a:xfrm>
            <a:off x="8948755" y="5589777"/>
            <a:ext cx="344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 Swaps 1/22-2/23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C6366F-B962-41D6-9498-5442858E1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64272"/>
              </p:ext>
            </p:extLst>
          </p:nvPr>
        </p:nvGraphicFramePr>
        <p:xfrm>
          <a:off x="1172731" y="1780441"/>
          <a:ext cx="2267712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184">
                  <a:extLst>
                    <a:ext uri="{9D8B030D-6E8A-4147-A177-3AD203B41FA5}">
                      <a16:colId xmlns:a16="http://schemas.microsoft.com/office/drawing/2014/main" val="321992300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3654007605"/>
                    </a:ext>
                  </a:extLst>
                </a:gridCol>
              </a:tblGrid>
              <a:tr h="24352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Beach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9,490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82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Broward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6,280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174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Miami-Dade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5,642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  <a:endParaRPr lang="en-US" sz="2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4,849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1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4,425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78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F383C0-35BD-9438-2B1B-EA1128A56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90257"/>
              </p:ext>
            </p:extLst>
          </p:nvPr>
        </p:nvGraphicFramePr>
        <p:xfrm>
          <a:off x="4962053" y="1780441"/>
          <a:ext cx="2267712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184">
                  <a:extLst>
                    <a:ext uri="{9D8B030D-6E8A-4147-A177-3AD203B41FA5}">
                      <a16:colId xmlns:a16="http://schemas.microsoft.com/office/drawing/2014/main" val="151179876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1004569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Beach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4,635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492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Broward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2,545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0097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9226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2,305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8068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2,184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3092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D10543-663F-6F4E-DCD8-57DEAC92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32779"/>
              </p:ext>
            </p:extLst>
          </p:nvPr>
        </p:nvGraphicFramePr>
        <p:xfrm>
          <a:off x="8751376" y="1780441"/>
          <a:ext cx="2267893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791">
                  <a:extLst>
                    <a:ext uri="{9D8B030D-6E8A-4147-A177-3AD203B41FA5}">
                      <a16:colId xmlns:a16="http://schemas.microsoft.com/office/drawing/2014/main" val="2301260147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870628398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Miami-Dade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3,066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49852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2,334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80783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Broward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2,207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21104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Beach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2,196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83324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1981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AA2AEDC-1DD2-CC72-B9D0-EEB7FEB5F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97198"/>
              </p:ext>
            </p:extLst>
          </p:nvPr>
        </p:nvGraphicFramePr>
        <p:xfrm>
          <a:off x="3048001" y="3885164"/>
          <a:ext cx="2267712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184">
                  <a:extLst>
                    <a:ext uri="{9D8B030D-6E8A-4147-A177-3AD203B41FA5}">
                      <a16:colId xmlns:a16="http://schemas.microsoft.com/office/drawing/2014/main" val="2151440103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8902820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2,018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2420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Beach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1,919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147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1,829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2319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1,726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20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Pinellas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1,589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9575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0248410-55DC-970E-1275-F0773B0D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33045"/>
              </p:ext>
            </p:extLst>
          </p:nvPr>
        </p:nvGraphicFramePr>
        <p:xfrm>
          <a:off x="6876289" y="3885164"/>
          <a:ext cx="2267712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184">
                  <a:extLst>
                    <a:ext uri="{9D8B030D-6E8A-4147-A177-3AD203B41FA5}">
                      <a16:colId xmlns:a16="http://schemas.microsoft.com/office/drawing/2014/main" val="1446091223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4691861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3,222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269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2,024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48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Collier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1,744</a:t>
                      </a:r>
                      <a:endParaRPr lang="en-US" sz="2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6524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Pinellas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1,684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902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Sarasota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1,533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737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EFDF507-F2E0-ACF9-A2CA-B2E6E9F1D426}"/>
              </a:ext>
            </a:extLst>
          </p:cNvPr>
          <p:cNvSpPr txBox="1"/>
          <p:nvPr/>
        </p:nvSpPr>
        <p:spPr>
          <a:xfrm>
            <a:off x="2008978" y="139207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D27ED-B8F6-6669-55FA-CF558798A11B}"/>
              </a:ext>
            </a:extLst>
          </p:cNvPr>
          <p:cNvSpPr txBox="1"/>
          <p:nvPr/>
        </p:nvSpPr>
        <p:spPr>
          <a:xfrm>
            <a:off x="9570171" y="139207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B73E1A-51FC-BC94-C74B-DE2FA68B10A4}"/>
              </a:ext>
            </a:extLst>
          </p:cNvPr>
          <p:cNvSpPr txBox="1"/>
          <p:nvPr/>
        </p:nvSpPr>
        <p:spPr>
          <a:xfrm>
            <a:off x="5806406" y="139519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29BCF-9703-5A89-5872-D132F32A003E}"/>
              </a:ext>
            </a:extLst>
          </p:cNvPr>
          <p:cNvSpPr txBox="1"/>
          <p:nvPr/>
        </p:nvSpPr>
        <p:spPr>
          <a:xfrm>
            <a:off x="7781557" y="3521857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B5CF4-5198-B13F-763F-9D7B7A33CCCF}"/>
              </a:ext>
            </a:extLst>
          </p:cNvPr>
          <p:cNvSpPr txBox="1"/>
          <p:nvPr/>
        </p:nvSpPr>
        <p:spPr>
          <a:xfrm>
            <a:off x="3886936" y="3521857"/>
            <a:ext cx="58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C217B-3362-157E-6D89-CD427ADA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6053078"/>
            <a:ext cx="1765635" cy="804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E77B3-A16D-EE64-95D1-CBEA46D9EBF1}"/>
              </a:ext>
            </a:extLst>
          </p:cNvPr>
          <p:cNvSpPr txBox="1"/>
          <p:nvPr/>
        </p:nvSpPr>
        <p:spPr>
          <a:xfrm>
            <a:off x="2378261" y="282133"/>
            <a:ext cx="7186583" cy="535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Destinations – Top 5 Origins</a:t>
            </a:r>
          </a:p>
        </p:txBody>
      </p:sp>
      <p:cxnSp>
        <p:nvCxnSpPr>
          <p:cNvPr id="17" name="Google Shape;703;p129">
            <a:extLst>
              <a:ext uri="{FF2B5EF4-FFF2-40B4-BE49-F238E27FC236}">
                <a16:creationId xmlns:a16="http://schemas.microsoft.com/office/drawing/2014/main" id="{76B5CC50-A7B7-B711-C488-B504A10307A6}"/>
              </a:ext>
            </a:extLst>
          </p:cNvPr>
          <p:cNvCxnSpPr>
            <a:cxnSpLocks/>
          </p:cNvCxnSpPr>
          <p:nvPr/>
        </p:nvCxnSpPr>
        <p:spPr>
          <a:xfrm>
            <a:off x="3470751" y="817385"/>
            <a:ext cx="507471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0843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AEBDCD-DF2B-B8ED-A206-C6140EF19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57965"/>
              </p:ext>
            </p:extLst>
          </p:nvPr>
        </p:nvGraphicFramePr>
        <p:xfrm>
          <a:off x="4310074" y="1020817"/>
          <a:ext cx="7603759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4004645626"/>
                    </a:ext>
                  </a:extLst>
                </a:gridCol>
                <a:gridCol w="2575249">
                  <a:extLst>
                    <a:ext uri="{9D8B030D-6E8A-4147-A177-3AD203B41FA5}">
                      <a16:colId xmlns:a16="http://schemas.microsoft.com/office/drawing/2014/main" val="2723458236"/>
                    </a:ext>
                  </a:extLst>
                </a:gridCol>
                <a:gridCol w="1856792">
                  <a:extLst>
                    <a:ext uri="{9D8B030D-6E8A-4147-A177-3AD203B41FA5}">
                      <a16:colId xmlns:a16="http://schemas.microsoft.com/office/drawing/2014/main" val="993234346"/>
                    </a:ext>
                  </a:extLst>
                </a:gridCol>
                <a:gridCol w="1865432">
                  <a:extLst>
                    <a:ext uri="{9D8B030D-6E8A-4147-A177-3AD203B41FA5}">
                      <a16:colId xmlns:a16="http://schemas.microsoft.com/office/drawing/2014/main" val="414596517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36,491 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6.6%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574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Beach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35,598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285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32,623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48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30,842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805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Pinellas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27,533 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96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Broward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27,325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678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Miami-Dade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24,294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081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Duval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22,656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9296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Sarasota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20,872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115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Polk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19,679 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3.6%</a:t>
                      </a:r>
                      <a:endParaRPr lang="en-US" sz="2800" b="0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343859"/>
                  </a:ext>
                </a:extLst>
              </a:tr>
              <a:tr h="340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Pasco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18,294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6692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Counties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u="none" strike="noStrike" dirty="0">
                          <a:solidFill>
                            <a:srgbClr val="0635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550,056 </a:t>
                      </a:r>
                      <a:endParaRPr lang="en-US" sz="2800" b="1" i="0" u="none" strike="noStrike" dirty="0">
                        <a:solidFill>
                          <a:srgbClr val="0635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21A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4405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6DEBA2-8487-415D-3878-9111102764F3}"/>
              </a:ext>
            </a:extLst>
          </p:cNvPr>
          <p:cNvSpPr txBox="1"/>
          <p:nvPr/>
        </p:nvSpPr>
        <p:spPr>
          <a:xfrm>
            <a:off x="418993" y="2183465"/>
            <a:ext cx="3921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Driver’s License Swaps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Jan. ‘22 – Feb. ’23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63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5 = 29.6%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63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461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3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10 = 50.5%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E85B8-4FC9-5327-49E6-FE9C7064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6053078"/>
            <a:ext cx="1765635" cy="80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64ACAF-5FC9-30F5-53DB-95F16BDB862D}"/>
              </a:ext>
            </a:extLst>
          </p:cNvPr>
          <p:cNvSpPr txBox="1"/>
          <p:nvPr/>
        </p:nvSpPr>
        <p:spPr>
          <a:xfrm>
            <a:off x="1103879" y="282133"/>
            <a:ext cx="9735357" cy="535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Migration Data – Top Florida Destinations</a:t>
            </a:r>
          </a:p>
        </p:txBody>
      </p:sp>
      <p:cxnSp>
        <p:nvCxnSpPr>
          <p:cNvPr id="8" name="Google Shape;703;p129">
            <a:extLst>
              <a:ext uri="{FF2B5EF4-FFF2-40B4-BE49-F238E27FC236}">
                <a16:creationId xmlns:a16="http://schemas.microsoft.com/office/drawing/2014/main" id="{43A6F6A2-49B8-53AE-93C5-DD5E898E2D4B}"/>
              </a:ext>
            </a:extLst>
          </p:cNvPr>
          <p:cNvCxnSpPr>
            <a:cxnSpLocks/>
          </p:cNvCxnSpPr>
          <p:nvPr/>
        </p:nvCxnSpPr>
        <p:spPr>
          <a:xfrm>
            <a:off x="3470751" y="817385"/>
            <a:ext cx="507471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9A982F-D421-D944-DAD3-FA6D933675F6}"/>
              </a:ext>
            </a:extLst>
          </p:cNvPr>
          <p:cNvSpPr txBox="1"/>
          <p:nvPr/>
        </p:nvSpPr>
        <p:spPr>
          <a:xfrm>
            <a:off x="418993" y="5500152"/>
            <a:ext cx="2604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 Swaps 1/22-2/23</a:t>
            </a:r>
          </a:p>
        </p:txBody>
      </p:sp>
    </p:spTree>
    <p:extLst>
      <p:ext uri="{BB962C8B-B14F-4D97-AF65-F5344CB8AC3E}">
        <p14:creationId xmlns:p14="http://schemas.microsoft.com/office/powerpoint/2010/main" val="96865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E0D240-1084-8203-84A2-93D7E4B8179D}"/>
              </a:ext>
            </a:extLst>
          </p:cNvPr>
          <p:cNvSpPr txBox="1"/>
          <p:nvPr/>
        </p:nvSpPr>
        <p:spPr>
          <a:xfrm>
            <a:off x="8948755" y="5589777"/>
            <a:ext cx="344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 Swaps 1/22-2/23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C6366F-B962-41D6-9498-5442858E1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41439"/>
              </p:ext>
            </p:extLst>
          </p:nvPr>
        </p:nvGraphicFramePr>
        <p:xfrm>
          <a:off x="1443802" y="2311946"/>
          <a:ext cx="2229278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769">
                  <a:extLst>
                    <a:ext uri="{9D8B030D-6E8A-4147-A177-3AD203B41FA5}">
                      <a16:colId xmlns:a16="http://schemas.microsoft.com/office/drawing/2014/main" val="321992300"/>
                    </a:ext>
                  </a:extLst>
                </a:gridCol>
                <a:gridCol w="1261509">
                  <a:extLst>
                    <a:ext uri="{9D8B030D-6E8A-4147-A177-3AD203B41FA5}">
                      <a16:colId xmlns:a16="http://schemas.microsoft.com/office/drawing/2014/main" val="3654007605"/>
                    </a:ext>
                  </a:extLst>
                </a:gridCol>
              </a:tblGrid>
              <a:tr h="243529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82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174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1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78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EFDF507-F2E0-ACF9-A2CA-B2E6E9F1D426}"/>
              </a:ext>
            </a:extLst>
          </p:cNvPr>
          <p:cNvSpPr txBox="1"/>
          <p:nvPr/>
        </p:nvSpPr>
        <p:spPr>
          <a:xfrm>
            <a:off x="1198449" y="1788723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Hillsborough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29BCF-9703-5A89-5872-D132F32A003E}"/>
              </a:ext>
            </a:extLst>
          </p:cNvPr>
          <p:cNvSpPr txBox="1"/>
          <p:nvPr/>
        </p:nvSpPr>
        <p:spPr>
          <a:xfrm>
            <a:off x="5104969" y="1788724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Pinellas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C217B-3362-157E-6D89-CD427ADA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6053078"/>
            <a:ext cx="1765635" cy="804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E77B3-A16D-EE64-95D1-CBEA46D9EBF1}"/>
              </a:ext>
            </a:extLst>
          </p:cNvPr>
          <p:cNvSpPr txBox="1"/>
          <p:nvPr/>
        </p:nvSpPr>
        <p:spPr>
          <a:xfrm>
            <a:off x="1983926" y="282133"/>
            <a:ext cx="7975260" cy="535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Tampa Bay Destinations – Top 5 Origins</a:t>
            </a:r>
          </a:p>
        </p:txBody>
      </p:sp>
      <p:cxnSp>
        <p:nvCxnSpPr>
          <p:cNvPr id="17" name="Google Shape;703;p129">
            <a:extLst>
              <a:ext uri="{FF2B5EF4-FFF2-40B4-BE49-F238E27FC236}">
                <a16:creationId xmlns:a16="http://schemas.microsoft.com/office/drawing/2014/main" id="{76B5CC50-A7B7-B711-C488-B504A10307A6}"/>
              </a:ext>
            </a:extLst>
          </p:cNvPr>
          <p:cNvCxnSpPr>
            <a:cxnSpLocks/>
          </p:cNvCxnSpPr>
          <p:nvPr/>
        </p:nvCxnSpPr>
        <p:spPr>
          <a:xfrm>
            <a:off x="3470751" y="817385"/>
            <a:ext cx="507471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5C902F-591F-C9E6-C388-5BE684A7A245}"/>
              </a:ext>
            </a:extLst>
          </p:cNvPr>
          <p:cNvSpPr txBox="1"/>
          <p:nvPr/>
        </p:nvSpPr>
        <p:spPr>
          <a:xfrm>
            <a:off x="8761911" y="178872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Pasco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B0A91D-C192-3E6A-6CFC-107726838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50624"/>
              </p:ext>
            </p:extLst>
          </p:nvPr>
        </p:nvGraphicFramePr>
        <p:xfrm>
          <a:off x="4893469" y="2311946"/>
          <a:ext cx="2229278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769">
                  <a:extLst>
                    <a:ext uri="{9D8B030D-6E8A-4147-A177-3AD203B41FA5}">
                      <a16:colId xmlns:a16="http://schemas.microsoft.com/office/drawing/2014/main" val="321992300"/>
                    </a:ext>
                  </a:extLst>
                </a:gridCol>
                <a:gridCol w="1261509">
                  <a:extLst>
                    <a:ext uri="{9D8B030D-6E8A-4147-A177-3AD203B41FA5}">
                      <a16:colId xmlns:a16="http://schemas.microsoft.com/office/drawing/2014/main" val="3654007605"/>
                    </a:ext>
                  </a:extLst>
                </a:gridCol>
              </a:tblGrid>
              <a:tr h="243529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2,711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82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174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1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78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0C9B51-778A-A6E6-FC46-7786AD7B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79579"/>
              </p:ext>
            </p:extLst>
          </p:nvPr>
        </p:nvGraphicFramePr>
        <p:xfrm>
          <a:off x="8343136" y="2311946"/>
          <a:ext cx="2229278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769">
                  <a:extLst>
                    <a:ext uri="{9D8B030D-6E8A-4147-A177-3AD203B41FA5}">
                      <a16:colId xmlns:a16="http://schemas.microsoft.com/office/drawing/2014/main" val="321992300"/>
                    </a:ext>
                  </a:extLst>
                </a:gridCol>
                <a:gridCol w="1261509">
                  <a:extLst>
                    <a:ext uri="{9D8B030D-6E8A-4147-A177-3AD203B41FA5}">
                      <a16:colId xmlns:a16="http://schemas.microsoft.com/office/drawing/2014/main" val="3654007605"/>
                    </a:ext>
                  </a:extLst>
                </a:gridCol>
              </a:tblGrid>
              <a:tr h="243529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82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174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1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en-US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0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A4682-2745-2685-0C08-CDC7DFE42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6" y="251600"/>
            <a:ext cx="10234518" cy="6378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0A592-A0F8-8032-A8F8-A1F4DB2361A0}"/>
              </a:ext>
            </a:extLst>
          </p:cNvPr>
          <p:cNvSpPr txBox="1"/>
          <p:nvPr/>
        </p:nvSpPr>
        <p:spPr>
          <a:xfrm>
            <a:off x="14353" y="589553"/>
            <a:ext cx="532410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Florida’s Demographics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Are Changing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Florida’s Next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2.9 Million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19F28-F119-39B8-83F7-AE8E7B7F27E7}"/>
              </a:ext>
            </a:extLst>
          </p:cNvPr>
          <p:cNvSpPr txBox="1"/>
          <p:nvPr/>
        </p:nvSpPr>
        <p:spPr>
          <a:xfrm>
            <a:off x="1464541" y="2066305"/>
            <a:ext cx="28770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Projected Increases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Miami-Dade	368K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	330K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Hillsborough	317K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Broward	261K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Palm Beach	231K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Duval		196K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		192K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Polk		182K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Osceola 	151K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Pasco		137K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 Pinellas	  90K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C6B2E-81CD-585E-5A3B-060B09ED0BDE}"/>
              </a:ext>
            </a:extLst>
          </p:cNvPr>
          <p:cNvSpPr txBox="1"/>
          <p:nvPr/>
        </p:nvSpPr>
        <p:spPr>
          <a:xfrm>
            <a:off x="4341555" y="2092935"/>
            <a:ext cx="27339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Growth Rates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Sumter	31.1%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Osceola	29.7%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Johns	29.1%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Walton	26.6%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Flagler 	24.3%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Lake                    23.0%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Nassau	22.3%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Santa Rosa	20.8%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Lucie	20.6%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		20.2%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A608C28-C5B6-D02D-DB3F-81DAF4058E5B}"/>
              </a:ext>
            </a:extLst>
          </p:cNvPr>
          <p:cNvSpPr/>
          <p:nvPr/>
        </p:nvSpPr>
        <p:spPr>
          <a:xfrm>
            <a:off x="1367658" y="2766491"/>
            <a:ext cx="106231" cy="1146473"/>
          </a:xfrm>
          <a:prstGeom prst="leftBrac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8871A-B587-A275-9241-D52A35DA9F16}"/>
              </a:ext>
            </a:extLst>
          </p:cNvPr>
          <p:cNvSpPr txBox="1"/>
          <p:nvPr/>
        </p:nvSpPr>
        <p:spPr>
          <a:xfrm>
            <a:off x="241828" y="2961509"/>
            <a:ext cx="108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5:  52.5%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0318C-AAEC-CD2F-77B2-41B383C08D04}"/>
              </a:ext>
            </a:extLst>
          </p:cNvPr>
          <p:cNvSpPr txBox="1"/>
          <p:nvPr/>
        </p:nvSpPr>
        <p:spPr>
          <a:xfrm>
            <a:off x="282272" y="4407192"/>
            <a:ext cx="108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10:  82.4%</a:t>
            </a:r>
          </a:p>
        </p:txBody>
      </p:sp>
    </p:spTree>
    <p:extLst>
      <p:ext uri="{BB962C8B-B14F-4D97-AF65-F5344CB8AC3E}">
        <p14:creationId xmlns:p14="http://schemas.microsoft.com/office/powerpoint/2010/main" val="21625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161B091-E2E2-796B-5398-E16B095B3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57" y="1635339"/>
            <a:ext cx="2479577" cy="2125960"/>
          </a:xfrm>
          <a:prstGeom prst="rect">
            <a:avLst/>
          </a:prstGeom>
        </p:spPr>
      </p:pic>
      <p:cxnSp>
        <p:nvCxnSpPr>
          <p:cNvPr id="8" name="Google Shape;703;p129">
            <a:extLst>
              <a:ext uri="{FF2B5EF4-FFF2-40B4-BE49-F238E27FC236}">
                <a16:creationId xmlns:a16="http://schemas.microsoft.com/office/drawing/2014/main" id="{8052142B-213B-60FC-15B6-DA3802AB66FC}"/>
              </a:ext>
            </a:extLst>
          </p:cNvPr>
          <p:cNvCxnSpPr>
            <a:cxnSpLocks/>
          </p:cNvCxnSpPr>
          <p:nvPr/>
        </p:nvCxnSpPr>
        <p:spPr>
          <a:xfrm>
            <a:off x="3717814" y="762567"/>
            <a:ext cx="5077359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B14CDE-6F16-B3A8-FA42-277A3BB92891}"/>
              </a:ext>
            </a:extLst>
          </p:cNvPr>
          <p:cNvSpPr txBox="1"/>
          <p:nvPr/>
        </p:nvSpPr>
        <p:spPr>
          <a:xfrm>
            <a:off x="6367129" y="1560866"/>
            <a:ext cx="253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3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Previously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1EE3F-9917-2666-05A6-229E8AA0513E}"/>
              </a:ext>
            </a:extLst>
          </p:cNvPr>
          <p:cNvSpPr txBox="1"/>
          <p:nvPr/>
        </p:nvSpPr>
        <p:spPr>
          <a:xfrm>
            <a:off x="0" y="4450290"/>
            <a:ext cx="4040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5 Net Gained Wealth From:</a:t>
            </a:r>
          </a:p>
          <a:p>
            <a:pPr marL="17462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York ($9.8 Billion)</a:t>
            </a:r>
          </a:p>
          <a:p>
            <a:pPr marL="17462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Illinois ($3.9 Billion)</a:t>
            </a:r>
          </a:p>
          <a:p>
            <a:pPr marL="17462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Jersey ($3.8 Billion)</a:t>
            </a:r>
          </a:p>
          <a:p>
            <a:pPr marL="17462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California ($3.5 Billion)</a:t>
            </a:r>
          </a:p>
          <a:p>
            <a:pPr marL="17462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Pennsylvania ($1.9 Billion)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4095D-86BC-5519-199A-097ED168018B}"/>
              </a:ext>
            </a:extLst>
          </p:cNvPr>
          <p:cNvSpPr txBox="1"/>
          <p:nvPr/>
        </p:nvSpPr>
        <p:spPr>
          <a:xfrm>
            <a:off x="3255229" y="4819621"/>
            <a:ext cx="372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 Lost Wealth To:</a:t>
            </a:r>
          </a:p>
          <a:p>
            <a:pPr marL="17462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Tennessee (-$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Million)</a:t>
            </a:r>
          </a:p>
          <a:p>
            <a:pPr marL="17462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Wyoming (-$104.9 Million)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Google Shape;703;p129">
            <a:extLst>
              <a:ext uri="{FF2B5EF4-FFF2-40B4-BE49-F238E27FC236}">
                <a16:creationId xmlns:a16="http://schemas.microsoft.com/office/drawing/2014/main" id="{45269644-12C5-28CE-50BF-964DBEDF68AE}"/>
              </a:ext>
            </a:extLst>
          </p:cNvPr>
          <p:cNvCxnSpPr>
            <a:cxnSpLocks/>
          </p:cNvCxnSpPr>
          <p:nvPr/>
        </p:nvCxnSpPr>
        <p:spPr>
          <a:xfrm>
            <a:off x="6367129" y="3870228"/>
            <a:ext cx="5077359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AC7E4C-97AC-F3FB-2E4F-FD66BD27EDB4}"/>
              </a:ext>
            </a:extLst>
          </p:cNvPr>
          <p:cNvSpPr txBox="1"/>
          <p:nvPr/>
        </p:nvSpPr>
        <p:spPr>
          <a:xfrm>
            <a:off x="1819831" y="6230678"/>
            <a:ext cx="547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36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www.TheFloridaScorecard.org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87545B-5D62-2978-051E-75F189B91AC9}"/>
              </a:ext>
            </a:extLst>
          </p:cNvPr>
          <p:cNvSpPr txBox="1"/>
          <p:nvPr/>
        </p:nvSpPr>
        <p:spPr>
          <a:xfrm>
            <a:off x="8855806" y="1554868"/>
            <a:ext cx="253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3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3FD37-B2DA-E015-E7B4-0ABBC2E0F725}"/>
              </a:ext>
            </a:extLst>
          </p:cNvPr>
          <p:cNvSpPr txBox="1"/>
          <p:nvPr/>
        </p:nvSpPr>
        <p:spPr>
          <a:xfrm>
            <a:off x="1819831" y="183997"/>
            <a:ext cx="855234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Leads the Nation in Net Income Migration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6B255-2BE5-2B3A-F149-5BBF10AEBAE8}"/>
              </a:ext>
            </a:extLst>
          </p:cNvPr>
          <p:cNvSpPr txBox="1"/>
          <p:nvPr/>
        </p:nvSpPr>
        <p:spPr>
          <a:xfrm>
            <a:off x="2020005" y="1897891"/>
            <a:ext cx="424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$39.2 Billion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E34CF-BDF4-038A-BF09-402057BA5367}"/>
              </a:ext>
            </a:extLst>
          </p:cNvPr>
          <p:cNvSpPr txBox="1"/>
          <p:nvPr/>
        </p:nvSpPr>
        <p:spPr>
          <a:xfrm>
            <a:off x="1779355" y="3773952"/>
            <a:ext cx="38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has a Net Income Migration from 48 of 50 States: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83344-71E7-AFB2-7029-6F6A60381E0F}"/>
              </a:ext>
            </a:extLst>
          </p:cNvPr>
          <p:cNvSpPr txBox="1"/>
          <p:nvPr/>
        </p:nvSpPr>
        <p:spPr>
          <a:xfrm>
            <a:off x="7395937" y="4097118"/>
            <a:ext cx="3298568" cy="1877413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Competitors’ Current 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Migration Per Hour:</a:t>
            </a:r>
          </a:p>
          <a:p>
            <a:pPr algn="ctr" defTabSz="914172"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California: 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-$3.32M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York: 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-$2.80M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Illinois: 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-$</a:t>
            </a:r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1.24M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Texas:  $1.25M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3A67CB-6D5D-E02D-F72E-0CAD00648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30" y="2138190"/>
            <a:ext cx="1919539" cy="148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1C424A-BD5B-DB28-0751-2594C554673C}"/>
              </a:ext>
            </a:extLst>
          </p:cNvPr>
          <p:cNvSpPr txBox="1"/>
          <p:nvPr/>
        </p:nvSpPr>
        <p:spPr>
          <a:xfrm>
            <a:off x="3554022" y="2706230"/>
            <a:ext cx="1423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2020-2021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9BDD5E4F-FFE1-817D-FAB0-37DE2489B4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0" t="14980" r="14360" b="47258"/>
          <a:stretch/>
        </p:blipFill>
        <p:spPr>
          <a:xfrm>
            <a:off x="936350" y="2224195"/>
            <a:ext cx="1210069" cy="1425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2795AEA-D1D4-B9D5-1BDF-E3BF8C502AD4}"/>
              </a:ext>
            </a:extLst>
          </p:cNvPr>
          <p:cNvSpPr txBox="1"/>
          <p:nvPr/>
        </p:nvSpPr>
        <p:spPr>
          <a:xfrm>
            <a:off x="481994" y="808658"/>
            <a:ext cx="5531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United States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69DFD-E6B0-4C20-3D1B-B81D7153A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8212" y="2138190"/>
            <a:ext cx="1919539" cy="14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7B45B-3EA7-60C1-6DBD-7B56191F29D7}"/>
              </a:ext>
            </a:extLst>
          </p:cNvPr>
          <p:cNvSpPr txBox="1"/>
          <p:nvPr/>
        </p:nvSpPr>
        <p:spPr>
          <a:xfrm>
            <a:off x="7054772" y="6016754"/>
            <a:ext cx="446782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Tampa Bay: $2.8B Annual, $320K/Hour </a:t>
            </a:r>
          </a:p>
        </p:txBody>
      </p:sp>
    </p:spTree>
    <p:extLst>
      <p:ext uri="{BB962C8B-B14F-4D97-AF65-F5344CB8AC3E}">
        <p14:creationId xmlns:p14="http://schemas.microsoft.com/office/powerpoint/2010/main" val="392604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880D9-80A3-DF1C-7BCD-59E3DBD677AA}"/>
              </a:ext>
            </a:extLst>
          </p:cNvPr>
          <p:cNvSpPr txBox="1"/>
          <p:nvPr/>
        </p:nvSpPr>
        <p:spPr>
          <a:xfrm>
            <a:off x="1140514" y="4493139"/>
            <a:ext cx="1508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17.9% 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Mar ‘22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BB1EC2-EB57-3A81-3C85-E5B42E7D467C}"/>
              </a:ext>
            </a:extLst>
          </p:cNvPr>
          <p:cNvGraphicFramePr>
            <a:graphicFrameLocks/>
          </p:cNvGraphicFramePr>
          <p:nvPr/>
        </p:nvGraphicFramePr>
        <p:xfrm>
          <a:off x="2818378" y="1236215"/>
          <a:ext cx="8822532" cy="485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053B65-7F83-4F67-8693-5A355FAD2E5B}"/>
              </a:ext>
            </a:extLst>
          </p:cNvPr>
          <p:cNvSpPr txBox="1"/>
          <p:nvPr/>
        </p:nvSpPr>
        <p:spPr>
          <a:xfrm>
            <a:off x="377918" y="344273"/>
            <a:ext cx="1143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Housing Market Continues to Cool… Yet Prices Remain High</a:t>
            </a:r>
          </a:p>
        </p:txBody>
      </p:sp>
      <p:cxnSp>
        <p:nvCxnSpPr>
          <p:cNvPr id="9" name="Google Shape;703;p129">
            <a:extLst>
              <a:ext uri="{FF2B5EF4-FFF2-40B4-BE49-F238E27FC236}">
                <a16:creationId xmlns:a16="http://schemas.microsoft.com/office/drawing/2014/main" id="{C43E2139-7120-44AA-8CCF-B2D3050E3CAC}"/>
              </a:ext>
            </a:extLst>
          </p:cNvPr>
          <p:cNvCxnSpPr>
            <a:cxnSpLocks/>
          </p:cNvCxnSpPr>
          <p:nvPr/>
        </p:nvCxnSpPr>
        <p:spPr>
          <a:xfrm>
            <a:off x="1963989" y="957779"/>
            <a:ext cx="8264024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BB5BE6-4664-6B09-60E4-67E857EB7F3B}"/>
              </a:ext>
            </a:extLst>
          </p:cNvPr>
          <p:cNvSpPr txBox="1"/>
          <p:nvPr/>
        </p:nvSpPr>
        <p:spPr>
          <a:xfrm>
            <a:off x="-538358" y="4543329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1C58A-AE1B-11BB-773D-4E4509C275BE}"/>
              </a:ext>
            </a:extLst>
          </p:cNvPr>
          <p:cNvSpPr txBox="1"/>
          <p:nvPr/>
        </p:nvSpPr>
        <p:spPr>
          <a:xfrm>
            <a:off x="-569758" y="5349412"/>
            <a:ext cx="253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Sales:</a:t>
            </a:r>
          </a:p>
        </p:txBody>
      </p:sp>
      <p:pic>
        <p:nvPicPr>
          <p:cNvPr id="22" name="Graphic 21" descr="Arrow Down with solid fill">
            <a:extLst>
              <a:ext uri="{FF2B5EF4-FFF2-40B4-BE49-F238E27FC236}">
                <a16:creationId xmlns:a16="http://schemas.microsoft.com/office/drawing/2014/main" id="{63D602B7-E56D-BFE3-765A-4E9E665F7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779" y="4572717"/>
            <a:ext cx="356432" cy="3555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A2ABAF-0F60-A3C6-8548-2DD358EB13E1}"/>
              </a:ext>
            </a:extLst>
          </p:cNvPr>
          <p:cNvSpPr txBox="1"/>
          <p:nvPr/>
        </p:nvSpPr>
        <p:spPr>
          <a:xfrm>
            <a:off x="1117578" y="5252453"/>
            <a:ext cx="1508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15.0%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Mar ‘22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Arrow Down with solid fill">
            <a:extLst>
              <a:ext uri="{FF2B5EF4-FFF2-40B4-BE49-F238E27FC236}">
                <a16:creationId xmlns:a16="http://schemas.microsoft.com/office/drawing/2014/main" id="{5801CF2E-3958-E7DF-EEFE-5C35285F5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779" y="5351224"/>
            <a:ext cx="356432" cy="355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AA1F89-39A9-1E7E-1107-9649E266AC91}"/>
              </a:ext>
            </a:extLst>
          </p:cNvPr>
          <p:cNvSpPr txBox="1"/>
          <p:nvPr/>
        </p:nvSpPr>
        <p:spPr>
          <a:xfrm>
            <a:off x="-194263" y="3865637"/>
            <a:ext cx="341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Starts: Mar ’23</a:t>
            </a:r>
          </a:p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Sales: Mar ‘23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0593B-D0B2-461F-8445-C52FC727E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98" y="1123228"/>
            <a:ext cx="2094819" cy="257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A2CA6-97CD-7106-A6AF-11C06B5D4D2B}"/>
              </a:ext>
            </a:extLst>
          </p:cNvPr>
          <p:cNvSpPr txBox="1"/>
          <p:nvPr/>
        </p:nvSpPr>
        <p:spPr>
          <a:xfrm>
            <a:off x="2733812" y="6093932"/>
            <a:ext cx="899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Sale Price: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$405,000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March 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8F749-D73F-09F4-7F78-8D61D17C3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80" y="6093932"/>
            <a:ext cx="1627778" cy="7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9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9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4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5316</TotalTime>
  <Words>1170</Words>
  <Application>Microsoft Office PowerPoint</Application>
  <PresentationFormat>Widescreen</PresentationFormat>
  <Paragraphs>386</Paragraphs>
  <Slides>13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Lato Light</vt:lpstr>
      <vt:lpstr>Roboto</vt:lpstr>
      <vt:lpstr>Office Theme</vt:lpstr>
      <vt:lpstr>9_Office Theme</vt:lpstr>
      <vt:lpstr>19_Office Theme</vt:lpstr>
      <vt:lpstr>4_Office Theme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Sheridan Meek</dc:creator>
  <cp:lastModifiedBy>Michael Maurino</cp:lastModifiedBy>
  <cp:revision>138</cp:revision>
  <cp:lastPrinted>2023-02-17T19:19:41Z</cp:lastPrinted>
  <dcterms:created xsi:type="dcterms:W3CDTF">2022-12-14T15:09:01Z</dcterms:created>
  <dcterms:modified xsi:type="dcterms:W3CDTF">2023-05-15T21:12:55Z</dcterms:modified>
</cp:coreProperties>
</file>