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9" r:id="rId5"/>
    <p:sldId id="258" r:id="rId6"/>
    <p:sldId id="260" r:id="rId7"/>
    <p:sldId id="261" r:id="rId8"/>
    <p:sldId id="266" r:id="rId9"/>
    <p:sldId id="262" r:id="rId10"/>
    <p:sldId id="263" r:id="rId11"/>
    <p:sldId id="264" r:id="rId12"/>
    <p:sldId id="267" r:id="rId13"/>
    <p:sldId id="265" r:id="rId14"/>
  </p:sldIdLst>
  <p:sldSz cx="18288000" cy="10287000"/>
  <p:notesSz cx="7023100" cy="93091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nva Sans Bold" panose="020B0604020202020204" charset="0"/>
      <p:regular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Bold" panose="00000800000000000000" pitchFamily="2" charset="0"/>
      <p:regular r:id="rId24"/>
      <p:bold r:id="rId25"/>
    </p:embeddedFont>
    <p:embeddedFont>
      <p:font typeface="Montserrat Bold Italics" panose="020B0604020202020204" charset="0"/>
      <p:regular r:id="rId26"/>
    </p:embeddedFont>
    <p:embeddedFont>
      <p:font typeface="Montserrat Classic Bold" panose="020B0604020202020204" charset="0"/>
      <p:regular r:id="rId27"/>
    </p:embeddedFont>
    <p:embeddedFont>
      <p:font typeface="Montserrat Extra-Bold" panose="020B0604020202020204" charset="0"/>
      <p:regular r:id="rId28"/>
    </p:embeddedFont>
    <p:embeddedFont>
      <p:font typeface="Montserrat Extra-Bold Bold" panose="020B0604020202020204" charset="0"/>
      <p:regular r:id="rId29"/>
    </p:embeddedFont>
    <p:embeddedFont>
      <p:font typeface="Montserrat Medium" panose="00000600000000000000" pitchFamily="2" charset="0"/>
      <p:regular r:id="rId30"/>
      <p:italic r:id="rId31"/>
    </p:embeddedFont>
    <p:embeddedFont>
      <p:font typeface="Montserrat SemiBold" panose="00000700000000000000" pitchFamily="2" charset="0"/>
      <p:bold r:id="rId32"/>
      <p:boldItalic r:id="rId33"/>
    </p:embeddedFont>
    <p:embeddedFont>
      <p:font typeface="Montserrat Semi-Bold Bold" panose="020B0604020202020204" charset="0"/>
      <p:regular r:id="rId34"/>
    </p:embeddedFont>
    <p:embeddedFont>
      <p:font typeface="Roboto Bold" panose="02000000000000000000" pitchFamily="2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5F"/>
    <a:srgbClr val="008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2" autoAdjust="0"/>
  </p:normalViewPr>
  <p:slideViewPr>
    <p:cSldViewPr>
      <p:cViewPr varScale="1">
        <p:scale>
          <a:sx n="73" d="100"/>
          <a:sy n="73" d="100"/>
        </p:scale>
        <p:origin x="4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Kyle" userId="76bdbe30-25d0-4c50-8baf-8c1a6c6411fe" providerId="ADAL" clId="{1E1927AA-3C74-4CE7-98D7-042E78C56592}"/>
    <pc:docChg chg="undo custSel addSld delSld modSld">
      <pc:chgData name="Johnson, Kyle" userId="76bdbe30-25d0-4c50-8baf-8c1a6c6411fe" providerId="ADAL" clId="{1E1927AA-3C74-4CE7-98D7-042E78C56592}" dt="2023-05-11T19:07:54.448" v="1898" actId="478"/>
      <pc:docMkLst>
        <pc:docMk/>
      </pc:docMkLst>
      <pc:sldChg chg="modSp mod">
        <pc:chgData name="Johnson, Kyle" userId="76bdbe30-25d0-4c50-8baf-8c1a6c6411fe" providerId="ADAL" clId="{1E1927AA-3C74-4CE7-98D7-042E78C56592}" dt="2023-05-09T15:28:01.884" v="6" actId="207"/>
        <pc:sldMkLst>
          <pc:docMk/>
          <pc:sldMk cId="0" sldId="256"/>
        </pc:sldMkLst>
        <pc:spChg chg="mod">
          <ac:chgData name="Johnson, Kyle" userId="76bdbe30-25d0-4c50-8baf-8c1a6c6411fe" providerId="ADAL" clId="{1E1927AA-3C74-4CE7-98D7-042E78C56592}" dt="2023-05-09T15:25:27.959" v="0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5:28:01.884" v="6" actId="207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Johnson, Kyle" userId="76bdbe30-25d0-4c50-8baf-8c1a6c6411fe" providerId="ADAL" clId="{1E1927AA-3C74-4CE7-98D7-042E78C56592}" dt="2023-05-09T18:41:01.212" v="141" actId="1076"/>
        <pc:sldMkLst>
          <pc:docMk/>
          <pc:sldMk cId="0" sldId="258"/>
        </pc:sldMkLst>
        <pc:spChg chg="mod">
          <ac:chgData name="Johnson, Kyle" userId="76bdbe30-25d0-4c50-8baf-8c1a6c6411fe" providerId="ADAL" clId="{1E1927AA-3C74-4CE7-98D7-042E78C56592}" dt="2023-05-09T15:36:03.811" v="33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36:40.827" v="72" actId="107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40:16.752" v="137" actId="2710"/>
          <ac:spMkLst>
            <pc:docMk/>
            <pc:sldMk cId="0" sldId="258"/>
            <ac:spMk id="12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5:36:23.810" v="34" actId="692"/>
          <ac:spMkLst>
            <pc:docMk/>
            <pc:sldMk cId="0" sldId="258"/>
            <ac:spMk id="17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40:38.091" v="140" actId="2710"/>
          <ac:spMkLst>
            <pc:docMk/>
            <pc:sldMk cId="0" sldId="258"/>
            <ac:spMk id="18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36:25.148" v="70" actId="2710"/>
          <ac:spMkLst>
            <pc:docMk/>
            <pc:sldMk cId="0" sldId="258"/>
            <ac:spMk id="19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40:26.389" v="138" actId="2710"/>
          <ac:spMkLst>
            <pc:docMk/>
            <pc:sldMk cId="0" sldId="258"/>
            <ac:spMk id="20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41:01.212" v="141" actId="1076"/>
          <ac:spMkLst>
            <pc:docMk/>
            <pc:sldMk cId="0" sldId="258"/>
            <ac:spMk id="23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41:01.212" v="141" actId="1076"/>
          <ac:spMkLst>
            <pc:docMk/>
            <pc:sldMk cId="0" sldId="258"/>
            <ac:spMk id="24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41:01.212" v="141" actId="1076"/>
          <ac:spMkLst>
            <pc:docMk/>
            <pc:sldMk cId="0" sldId="258"/>
            <ac:spMk id="25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41:01.212" v="141" actId="1076"/>
          <ac:spMkLst>
            <pc:docMk/>
            <pc:sldMk cId="0" sldId="258"/>
            <ac:spMk id="26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35:23.427" v="66" actId="20577"/>
          <ac:spMkLst>
            <pc:docMk/>
            <pc:sldMk cId="0" sldId="258"/>
            <ac:spMk id="29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5:37:12.399" v="42" actId="20577"/>
          <ac:spMkLst>
            <pc:docMk/>
            <pc:sldMk cId="0" sldId="258"/>
            <ac:spMk id="30" creationId="{00000000-0000-0000-0000-000000000000}"/>
          </ac:spMkLst>
        </pc:spChg>
      </pc:sldChg>
      <pc:sldChg chg="modSp">
        <pc:chgData name="Johnson, Kyle" userId="76bdbe30-25d0-4c50-8baf-8c1a6c6411fe" providerId="ADAL" clId="{1E1927AA-3C74-4CE7-98D7-042E78C56592}" dt="2023-05-11T15:06:43.497" v="1694" actId="20577"/>
        <pc:sldMkLst>
          <pc:docMk/>
          <pc:sldMk cId="0" sldId="260"/>
        </pc:sldMkLst>
        <pc:spChg chg="mod">
          <ac:chgData name="Johnson, Kyle" userId="76bdbe30-25d0-4c50-8baf-8c1a6c6411fe" providerId="ADAL" clId="{1E1927AA-3C74-4CE7-98D7-042E78C56592}" dt="2023-05-11T15:06:43.497" v="1694" actId="20577"/>
          <ac:spMkLst>
            <pc:docMk/>
            <pc:sldMk cId="0" sldId="260"/>
            <ac:spMk id="27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11T15:06:38.894" v="1685" actId="20577"/>
          <ac:spMkLst>
            <pc:docMk/>
            <pc:sldMk cId="0" sldId="260"/>
            <ac:spMk id="28" creationId="{00000000-0000-0000-0000-000000000000}"/>
          </ac:spMkLst>
        </pc:spChg>
      </pc:sldChg>
      <pc:sldChg chg="modSp mod">
        <pc:chgData name="Johnson, Kyle" userId="76bdbe30-25d0-4c50-8baf-8c1a6c6411fe" providerId="ADAL" clId="{1E1927AA-3C74-4CE7-98D7-042E78C56592}" dt="2023-05-09T15:34:44.298" v="17" actId="1076"/>
        <pc:sldMkLst>
          <pc:docMk/>
          <pc:sldMk cId="0" sldId="261"/>
        </pc:sldMkLst>
        <pc:spChg chg="mod">
          <ac:chgData name="Johnson, Kyle" userId="76bdbe30-25d0-4c50-8baf-8c1a6c6411fe" providerId="ADAL" clId="{1E1927AA-3C74-4CE7-98D7-042E78C56592}" dt="2023-05-09T15:34:44.298" v="17" actId="1076"/>
          <ac:spMkLst>
            <pc:docMk/>
            <pc:sldMk cId="0" sldId="261"/>
            <ac:spMk id="22" creationId="{00000000-0000-0000-0000-000000000000}"/>
          </ac:spMkLst>
        </pc:spChg>
      </pc:sldChg>
      <pc:sldChg chg="modSp mod">
        <pc:chgData name="Johnson, Kyle" userId="76bdbe30-25d0-4c50-8baf-8c1a6c6411fe" providerId="ADAL" clId="{1E1927AA-3C74-4CE7-98D7-042E78C56592}" dt="2023-05-09T18:46:04.456" v="149" actId="14100"/>
        <pc:sldMkLst>
          <pc:docMk/>
          <pc:sldMk cId="0" sldId="262"/>
        </pc:sldMkLst>
        <pc:spChg chg="mod">
          <ac:chgData name="Johnson, Kyle" userId="76bdbe30-25d0-4c50-8baf-8c1a6c6411fe" providerId="ADAL" clId="{1E1927AA-3C74-4CE7-98D7-042E78C56592}" dt="2023-05-09T18:45:37.803" v="142" actId="14100"/>
          <ac:spMkLst>
            <pc:docMk/>
            <pc:sldMk cId="0" sldId="262"/>
            <ac:spMk id="3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45:41.371" v="143" actId="14100"/>
          <ac:spMkLst>
            <pc:docMk/>
            <pc:sldMk cId="0" sldId="262"/>
            <ac:spMk id="4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45:43.840" v="144" actId="14100"/>
          <ac:spMkLst>
            <pc:docMk/>
            <pc:sldMk cId="0" sldId="262"/>
            <ac:spMk id="6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45:46.364" v="145" actId="14100"/>
          <ac:spMkLst>
            <pc:docMk/>
            <pc:sldMk cId="0" sldId="262"/>
            <ac:spMk id="7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45:48.399" v="146" actId="14100"/>
          <ac:spMkLst>
            <pc:docMk/>
            <pc:sldMk cId="0" sldId="262"/>
            <ac:spMk id="8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45:50.442" v="147" actId="14100"/>
          <ac:spMkLst>
            <pc:docMk/>
            <pc:sldMk cId="0" sldId="262"/>
            <ac:spMk id="9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46:02.202" v="148" actId="14100"/>
          <ac:spMkLst>
            <pc:docMk/>
            <pc:sldMk cId="0" sldId="262"/>
            <ac:spMk id="10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09T18:46:04.456" v="149" actId="14100"/>
          <ac:spMkLst>
            <pc:docMk/>
            <pc:sldMk cId="0" sldId="262"/>
            <ac:spMk id="11" creationId="{00000000-0000-0000-0000-000000000000}"/>
          </ac:spMkLst>
        </pc:spChg>
      </pc:sldChg>
      <pc:sldChg chg="modSp mod">
        <pc:chgData name="Johnson, Kyle" userId="76bdbe30-25d0-4c50-8baf-8c1a6c6411fe" providerId="ADAL" clId="{1E1927AA-3C74-4CE7-98D7-042E78C56592}" dt="2023-05-11T14:36:52.595" v="989" actId="1076"/>
        <pc:sldMkLst>
          <pc:docMk/>
          <pc:sldMk cId="0" sldId="263"/>
        </pc:sldMkLst>
        <pc:spChg chg="mod">
          <ac:chgData name="Johnson, Kyle" userId="76bdbe30-25d0-4c50-8baf-8c1a6c6411fe" providerId="ADAL" clId="{1E1927AA-3C74-4CE7-98D7-042E78C56592}" dt="2023-05-11T14:36:52.595" v="989" actId="1076"/>
          <ac:spMkLst>
            <pc:docMk/>
            <pc:sldMk cId="0" sldId="263"/>
            <ac:spMk id="47" creationId="{00000000-0000-0000-0000-000000000000}"/>
          </ac:spMkLst>
        </pc:spChg>
      </pc:sldChg>
      <pc:sldChg chg="addSp delSp modSp mod">
        <pc:chgData name="Johnson, Kyle" userId="76bdbe30-25d0-4c50-8baf-8c1a6c6411fe" providerId="ADAL" clId="{1E1927AA-3C74-4CE7-98D7-042E78C56592}" dt="2023-05-11T14:35:45.329" v="910" actId="1037"/>
        <pc:sldMkLst>
          <pc:docMk/>
          <pc:sldMk cId="0" sldId="264"/>
        </pc:sldMkLst>
        <pc:spChg chg="mod ord">
          <ac:chgData name="Johnson, Kyle" userId="76bdbe30-25d0-4c50-8baf-8c1a6c6411fe" providerId="ADAL" clId="{1E1927AA-3C74-4CE7-98D7-042E78C56592}" dt="2023-05-11T14:35:38.073" v="907" actId="170"/>
          <ac:spMkLst>
            <pc:docMk/>
            <pc:sldMk cId="0" sldId="264"/>
            <ac:spMk id="10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28:36.303" v="835" actId="478"/>
          <ac:spMkLst>
            <pc:docMk/>
            <pc:sldMk cId="0" sldId="264"/>
            <ac:spMk id="14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11T14:29:01.902" v="871" actId="1037"/>
          <ac:spMkLst>
            <pc:docMk/>
            <pc:sldMk cId="0" sldId="264"/>
            <ac:spMk id="37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10T12:39:11.830" v="825" actId="20577"/>
          <ac:spMkLst>
            <pc:docMk/>
            <pc:sldMk cId="0" sldId="264"/>
            <ac:spMk id="54" creationId="{00000000-0000-0000-0000-000000000000}"/>
          </ac:spMkLst>
        </pc:spChg>
        <pc:spChg chg="del mod">
          <ac:chgData name="Johnson, Kyle" userId="76bdbe30-25d0-4c50-8baf-8c1a6c6411fe" providerId="ADAL" clId="{1E1927AA-3C74-4CE7-98D7-042E78C56592}" dt="2023-05-11T14:28:10.492" v="830" actId="478"/>
          <ac:spMkLst>
            <pc:docMk/>
            <pc:sldMk cId="0" sldId="264"/>
            <ac:spMk id="55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11T14:28:33.288" v="834" actId="1076"/>
          <ac:spMkLst>
            <pc:docMk/>
            <pc:sldMk cId="0" sldId="264"/>
            <ac:spMk id="56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11T14:35:17.075" v="898" actId="1076"/>
          <ac:spMkLst>
            <pc:docMk/>
            <pc:sldMk cId="0" sldId="264"/>
            <ac:spMk id="60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11T14:28:33.288" v="834" actId="1076"/>
          <ac:spMkLst>
            <pc:docMk/>
            <pc:sldMk cId="0" sldId="264"/>
            <ac:spMk id="61" creationId="{00000000-0000-0000-0000-000000000000}"/>
          </ac:spMkLst>
        </pc:spChg>
        <pc:spChg chg="del mod">
          <ac:chgData name="Johnson, Kyle" userId="76bdbe30-25d0-4c50-8baf-8c1a6c6411fe" providerId="ADAL" clId="{1E1927AA-3C74-4CE7-98D7-042E78C56592}" dt="2023-05-11T14:28:09.442" v="829" actId="478"/>
          <ac:spMkLst>
            <pc:docMk/>
            <pc:sldMk cId="0" sldId="264"/>
            <ac:spMk id="62" creationId="{00000000-0000-0000-0000-000000000000}"/>
          </ac:spMkLst>
        </pc:spChg>
        <pc:grpChg chg="mod">
          <ac:chgData name="Johnson, Kyle" userId="76bdbe30-25d0-4c50-8baf-8c1a6c6411fe" providerId="ADAL" clId="{1E1927AA-3C74-4CE7-98D7-042E78C56592}" dt="2023-05-11T14:35:14.644" v="897" actId="1076"/>
          <ac:grpSpMkLst>
            <pc:docMk/>
            <pc:sldMk cId="0" sldId="264"/>
            <ac:grpSpMk id="21" creationId="{00000000-0000-0000-0000-000000000000}"/>
          </ac:grpSpMkLst>
        </pc:grpChg>
        <pc:grpChg chg="del">
          <ac:chgData name="Johnson, Kyle" userId="76bdbe30-25d0-4c50-8baf-8c1a6c6411fe" providerId="ADAL" clId="{1E1927AA-3C74-4CE7-98D7-042E78C56592}" dt="2023-05-11T14:28:11.302" v="831" actId="478"/>
          <ac:grpSpMkLst>
            <pc:docMk/>
            <pc:sldMk cId="0" sldId="264"/>
            <ac:grpSpMk id="38" creationId="{00000000-0000-0000-0000-000000000000}"/>
          </ac:grpSpMkLst>
        </pc:grpChg>
        <pc:grpChg chg="mod ord">
          <ac:chgData name="Johnson, Kyle" userId="76bdbe30-25d0-4c50-8baf-8c1a6c6411fe" providerId="ADAL" clId="{1E1927AA-3C74-4CE7-98D7-042E78C56592}" dt="2023-05-11T14:35:42.213" v="908" actId="167"/>
          <ac:grpSpMkLst>
            <pc:docMk/>
            <pc:sldMk cId="0" sldId="264"/>
            <ac:grpSpMk id="41" creationId="{00000000-0000-0000-0000-000000000000}"/>
          </ac:grpSpMkLst>
        </pc:grpChg>
        <pc:picChg chg="mod">
          <ac:chgData name="Johnson, Kyle" userId="76bdbe30-25d0-4c50-8baf-8c1a6c6411fe" providerId="ADAL" clId="{1E1927AA-3C74-4CE7-98D7-042E78C56592}" dt="2023-05-11T14:35:45.329" v="910" actId="1037"/>
          <ac:picMkLst>
            <pc:docMk/>
            <pc:sldMk cId="0" sldId="264"/>
            <ac:picMk id="46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11T14:28:07.114" v="826" actId="478"/>
          <ac:picMkLst>
            <pc:docMk/>
            <pc:sldMk cId="0" sldId="264"/>
            <ac:picMk id="47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11T14:29:12.246" v="880" actId="478"/>
          <ac:picMkLst>
            <pc:docMk/>
            <pc:sldMk cId="0" sldId="264"/>
            <ac:picMk id="49" creationId="{00000000-0000-0000-0000-000000000000}"/>
          </ac:picMkLst>
        </pc:picChg>
        <pc:picChg chg="add mod">
          <ac:chgData name="Johnson, Kyle" userId="76bdbe30-25d0-4c50-8baf-8c1a6c6411fe" providerId="ADAL" clId="{1E1927AA-3C74-4CE7-98D7-042E78C56592}" dt="2023-05-11T14:35:01.656" v="895" actId="1076"/>
          <ac:picMkLst>
            <pc:docMk/>
            <pc:sldMk cId="0" sldId="264"/>
            <ac:picMk id="65" creationId="{F09A686C-C5E4-B537-C311-1A3E3F7F885F}"/>
          </ac:picMkLst>
        </pc:picChg>
      </pc:sldChg>
      <pc:sldChg chg="add del">
        <pc:chgData name="Johnson, Kyle" userId="76bdbe30-25d0-4c50-8baf-8c1a6c6411fe" providerId="ADAL" clId="{1E1927AA-3C74-4CE7-98D7-042E78C56592}" dt="2023-05-09T19:34:58.390" v="151"/>
        <pc:sldMkLst>
          <pc:docMk/>
          <pc:sldMk cId="1390422063" sldId="266"/>
        </pc:sldMkLst>
      </pc:sldChg>
      <pc:sldChg chg="del">
        <pc:chgData name="Johnson, Kyle" userId="76bdbe30-25d0-4c50-8baf-8c1a6c6411fe" providerId="ADAL" clId="{1E1927AA-3C74-4CE7-98D7-042E78C56592}" dt="2023-05-09T18:39:40.285" v="135" actId="47"/>
        <pc:sldMkLst>
          <pc:docMk/>
          <pc:sldMk cId="3782399611" sldId="266"/>
        </pc:sldMkLst>
        <pc:spChg chg="mod">
          <ac:chgData name="Johnson, Kyle" userId="76bdbe30-25d0-4c50-8baf-8c1a6c6411fe" providerId="ADAL" clId="{1E1927AA-3C74-4CE7-98D7-042E78C56592}" dt="2023-05-09T20:18:38.609" v="822" actId="20577"/>
          <ac:spMkLst>
            <pc:docMk/>
            <pc:sldMk cId="3782399611" sldId="266"/>
            <ac:spMk id="3" creationId="{00000000-0000-0000-0000-000000000000}"/>
          </ac:spMkLst>
        </pc:spChg>
        <pc:spChg chg="del mod">
          <ac:chgData name="Johnson, Kyle" userId="76bdbe30-25d0-4c50-8baf-8c1a6c6411fe" providerId="ADAL" clId="{1E1927AA-3C74-4CE7-98D7-042E78C56592}" dt="2023-05-09T19:37:27.622" v="183" actId="478"/>
          <ac:spMkLst>
            <pc:docMk/>
            <pc:sldMk cId="3782399611" sldId="266"/>
            <ac:spMk id="13" creationId="{00000000-0000-0000-0000-000000000000}"/>
          </ac:spMkLst>
        </pc:spChg>
        <pc:spChg chg="del mod">
          <ac:chgData name="Johnson, Kyle" userId="76bdbe30-25d0-4c50-8baf-8c1a6c6411fe" providerId="ADAL" clId="{1E1927AA-3C74-4CE7-98D7-042E78C56592}" dt="2023-05-09T19:37:30.514" v="186" actId="478"/>
          <ac:spMkLst>
            <pc:docMk/>
            <pc:sldMk cId="3782399611" sldId="266"/>
            <ac:spMk id="14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09T19:37:31.785" v="187" actId="478"/>
          <ac:spMkLst>
            <pc:docMk/>
            <pc:sldMk cId="3782399611" sldId="266"/>
            <ac:spMk id="15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09T19:37:22.679" v="176" actId="478"/>
          <ac:spMkLst>
            <pc:docMk/>
            <pc:sldMk cId="3782399611" sldId="266"/>
            <ac:spMk id="16" creationId="{00000000-0000-0000-0000-000000000000}"/>
          </ac:spMkLst>
        </pc:spChg>
        <pc:spChg chg="del mod">
          <ac:chgData name="Johnson, Kyle" userId="76bdbe30-25d0-4c50-8baf-8c1a6c6411fe" providerId="ADAL" clId="{1E1927AA-3C74-4CE7-98D7-042E78C56592}" dt="2023-05-09T19:37:01.327" v="161" actId="478"/>
          <ac:spMkLst>
            <pc:docMk/>
            <pc:sldMk cId="3782399611" sldId="266"/>
            <ac:spMk id="17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09T19:37:37.372" v="191" actId="478"/>
          <ac:spMkLst>
            <pc:docMk/>
            <pc:sldMk cId="3782399611" sldId="266"/>
            <ac:spMk id="18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09T19:37:38.771" v="192" actId="478"/>
          <ac:spMkLst>
            <pc:docMk/>
            <pc:sldMk cId="3782399611" sldId="266"/>
            <ac:spMk id="19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09T19:37:40.084" v="193" actId="478"/>
          <ac:spMkLst>
            <pc:docMk/>
            <pc:sldMk cId="3782399611" sldId="266"/>
            <ac:spMk id="20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09T19:38:03.226" v="201" actId="478"/>
          <ac:spMkLst>
            <pc:docMk/>
            <pc:sldMk cId="3782399611" sldId="266"/>
            <ac:spMk id="21" creationId="{00000000-0000-0000-0000-000000000000}"/>
          </ac:spMkLst>
        </pc:spChg>
        <pc:spChg chg="del mod">
          <ac:chgData name="Johnson, Kyle" userId="76bdbe30-25d0-4c50-8baf-8c1a6c6411fe" providerId="ADAL" clId="{1E1927AA-3C74-4CE7-98D7-042E78C56592}" dt="2023-05-09T19:37:08.308" v="168" actId="478"/>
          <ac:spMkLst>
            <pc:docMk/>
            <pc:sldMk cId="3782399611" sldId="266"/>
            <ac:spMk id="22" creationId="{00000000-0000-0000-0000-000000000000}"/>
          </ac:spMkLst>
        </pc:spChg>
        <pc:spChg chg="del mod">
          <ac:chgData name="Johnson, Kyle" userId="76bdbe30-25d0-4c50-8baf-8c1a6c6411fe" providerId="ADAL" clId="{1E1927AA-3C74-4CE7-98D7-042E78C56592}" dt="2023-05-09T19:37:29.102" v="185" actId="478"/>
          <ac:spMkLst>
            <pc:docMk/>
            <pc:sldMk cId="3782399611" sldId="266"/>
            <ac:spMk id="23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09T19:37:36.101" v="190" actId="478"/>
          <ac:spMkLst>
            <pc:docMk/>
            <pc:sldMk cId="3782399611" sldId="266"/>
            <ac:spMk id="24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09T19:37:34.949" v="189" actId="478"/>
          <ac:spMkLst>
            <pc:docMk/>
            <pc:sldMk cId="3782399611" sldId="266"/>
            <ac:spMk id="25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09T19:37:33.845" v="188" actId="478"/>
          <ac:spMkLst>
            <pc:docMk/>
            <pc:sldMk cId="3782399611" sldId="266"/>
            <ac:spMk id="26" creationId="{00000000-0000-0000-0000-000000000000}"/>
          </ac:spMkLst>
        </pc:spChg>
        <pc:spChg chg="del mod">
          <ac:chgData name="Johnson, Kyle" userId="76bdbe30-25d0-4c50-8baf-8c1a6c6411fe" providerId="ADAL" clId="{1E1927AA-3C74-4CE7-98D7-042E78C56592}" dt="2023-05-09T19:37:03.012" v="163" actId="478"/>
          <ac:spMkLst>
            <pc:docMk/>
            <pc:sldMk cId="3782399611" sldId="266"/>
            <ac:spMk id="27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09T19:37:44.708" v="196" actId="478"/>
          <ac:spMkLst>
            <pc:docMk/>
            <pc:sldMk cId="3782399611" sldId="266"/>
            <ac:spMk id="28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09T19:37:43.396" v="195" actId="478"/>
          <ac:spMkLst>
            <pc:docMk/>
            <pc:sldMk cId="3782399611" sldId="266"/>
            <ac:spMk id="29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09T19:37:42.114" v="194" actId="478"/>
          <ac:spMkLst>
            <pc:docMk/>
            <pc:sldMk cId="3782399611" sldId="266"/>
            <ac:spMk id="30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09T19:38:04.289" v="202" actId="478"/>
          <ac:spMkLst>
            <pc:docMk/>
            <pc:sldMk cId="3782399611" sldId="266"/>
            <ac:spMk id="31" creationId="{00000000-0000-0000-0000-000000000000}"/>
          </ac:spMkLst>
        </pc:spChg>
        <pc:spChg chg="del mod">
          <ac:chgData name="Johnson, Kyle" userId="76bdbe30-25d0-4c50-8baf-8c1a6c6411fe" providerId="ADAL" clId="{1E1927AA-3C74-4CE7-98D7-042E78C56592}" dt="2023-05-09T19:37:07.096" v="167" actId="478"/>
          <ac:spMkLst>
            <pc:docMk/>
            <pc:sldMk cId="3782399611" sldId="266"/>
            <ac:spMk id="32" creationId="{00000000-0000-0000-0000-000000000000}"/>
          </ac:spMkLst>
        </pc:spChg>
        <pc:spChg chg="del mod">
          <ac:chgData name="Johnson, Kyle" userId="76bdbe30-25d0-4c50-8baf-8c1a6c6411fe" providerId="ADAL" clId="{1E1927AA-3C74-4CE7-98D7-042E78C56592}" dt="2023-05-09T20:06:29.622" v="754" actId="478"/>
          <ac:spMkLst>
            <pc:docMk/>
            <pc:sldMk cId="3782399611" sldId="266"/>
            <ac:spMk id="33" creationId="{00000000-0000-0000-0000-000000000000}"/>
          </ac:spMkLst>
        </pc:spChg>
        <pc:spChg chg="add mod">
          <ac:chgData name="Johnson, Kyle" userId="76bdbe30-25d0-4c50-8baf-8c1a6c6411fe" providerId="ADAL" clId="{1E1927AA-3C74-4CE7-98D7-042E78C56592}" dt="2023-05-09T20:06:37.663" v="755"/>
          <ac:spMkLst>
            <pc:docMk/>
            <pc:sldMk cId="3782399611" sldId="266"/>
            <ac:spMk id="42" creationId="{BD85CDF2-86FD-8AB4-FA96-CFA7580E660A}"/>
          </ac:spMkLst>
        </pc:spChg>
        <pc:spChg chg="add del mod ord">
          <ac:chgData name="Johnson, Kyle" userId="76bdbe30-25d0-4c50-8baf-8c1a6c6411fe" providerId="ADAL" clId="{1E1927AA-3C74-4CE7-98D7-042E78C56592}" dt="2023-05-09T20:10:56.547" v="777" actId="478"/>
          <ac:spMkLst>
            <pc:docMk/>
            <pc:sldMk cId="3782399611" sldId="266"/>
            <ac:spMk id="43" creationId="{974BE5BF-2A6E-4A06-991A-65AE88334BC2}"/>
          </ac:spMkLst>
        </pc:spChg>
        <pc:graphicFrameChg chg="add del modGraphic">
          <ac:chgData name="Johnson, Kyle" userId="76bdbe30-25d0-4c50-8baf-8c1a6c6411fe" providerId="ADAL" clId="{1E1927AA-3C74-4CE7-98D7-042E78C56592}" dt="2023-05-09T19:36:10.230" v="155" actId="1032"/>
          <ac:graphicFrameMkLst>
            <pc:docMk/>
            <pc:sldMk cId="3782399611" sldId="266"/>
            <ac:graphicFrameMk id="36" creationId="{093C51B3-A5B1-259B-2CBF-DC3816553D30}"/>
          </ac:graphicFrameMkLst>
        </pc:graphicFrameChg>
        <pc:graphicFrameChg chg="add del mod modGraphic">
          <ac:chgData name="Johnson, Kyle" userId="76bdbe30-25d0-4c50-8baf-8c1a6c6411fe" providerId="ADAL" clId="{1E1927AA-3C74-4CE7-98D7-042E78C56592}" dt="2023-05-09T20:18:10.028" v="795" actId="255"/>
          <ac:graphicFrameMkLst>
            <pc:docMk/>
            <pc:sldMk cId="3782399611" sldId="266"/>
            <ac:graphicFrameMk id="37" creationId="{F32CB38F-10C7-73D7-6D26-F6B6603F5E62}"/>
          </ac:graphicFrameMkLst>
        </pc:graphicFrameChg>
        <pc:graphicFrameChg chg="add del mod">
          <ac:chgData name="Johnson, Kyle" userId="76bdbe30-25d0-4c50-8baf-8c1a6c6411fe" providerId="ADAL" clId="{1E1927AA-3C74-4CE7-98D7-042E78C56592}" dt="2023-05-09T19:48:21.816" v="419" actId="478"/>
          <ac:graphicFrameMkLst>
            <pc:docMk/>
            <pc:sldMk cId="3782399611" sldId="266"/>
            <ac:graphicFrameMk id="38" creationId="{91BC2939-B729-5842-5328-7B6845D69585}"/>
          </ac:graphicFrameMkLst>
        </pc:graphicFrameChg>
        <pc:graphicFrameChg chg="add mod">
          <ac:chgData name="Johnson, Kyle" userId="76bdbe30-25d0-4c50-8baf-8c1a6c6411fe" providerId="ADAL" clId="{1E1927AA-3C74-4CE7-98D7-042E78C56592}" dt="2023-05-09T20:18:16.315" v="797" actId="255"/>
          <ac:graphicFrameMkLst>
            <pc:docMk/>
            <pc:sldMk cId="3782399611" sldId="266"/>
            <ac:graphicFrameMk id="39" creationId="{1D1C8E3F-99D2-6A0E-6165-94A39E18F002}"/>
          </ac:graphicFrameMkLst>
        </pc:graphicFrameChg>
        <pc:picChg chg="del">
          <ac:chgData name="Johnson, Kyle" userId="76bdbe30-25d0-4c50-8baf-8c1a6c6411fe" providerId="ADAL" clId="{1E1927AA-3C74-4CE7-98D7-042E78C56592}" dt="2023-05-09T19:37:26.394" v="182" actId="478"/>
          <ac:picMkLst>
            <pc:docMk/>
            <pc:sldMk cId="3782399611" sldId="266"/>
            <ac:picMk id="2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09T19:37:11.990" v="172" actId="478"/>
          <ac:picMkLst>
            <pc:docMk/>
            <pc:sldMk cId="3782399611" sldId="266"/>
            <ac:picMk id="4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09T19:37:25.691" v="181" actId="478"/>
          <ac:picMkLst>
            <pc:docMk/>
            <pc:sldMk cId="3782399611" sldId="266"/>
            <ac:picMk id="5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09T19:37:10.689" v="171" actId="478"/>
          <ac:picMkLst>
            <pc:docMk/>
            <pc:sldMk cId="3782399611" sldId="266"/>
            <ac:picMk id="6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09T19:37:23.759" v="178" actId="478"/>
          <ac:picMkLst>
            <pc:docMk/>
            <pc:sldMk cId="3782399611" sldId="266"/>
            <ac:picMk id="7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09T19:37:09.950" v="170" actId="478"/>
          <ac:picMkLst>
            <pc:docMk/>
            <pc:sldMk cId="3782399611" sldId="266"/>
            <ac:picMk id="8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09T19:37:23.147" v="177" actId="478"/>
          <ac:picMkLst>
            <pc:docMk/>
            <pc:sldMk cId="3782399611" sldId="266"/>
            <ac:picMk id="9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09T19:37:09.091" v="169" actId="478"/>
          <ac:picMkLst>
            <pc:docMk/>
            <pc:sldMk cId="3782399611" sldId="266"/>
            <ac:picMk id="10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09T19:36:56.011" v="159" actId="478"/>
          <ac:picMkLst>
            <pc:docMk/>
            <pc:sldMk cId="3782399611" sldId="266"/>
            <ac:picMk id="11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09T19:37:03.714" v="164" actId="478"/>
          <ac:picMkLst>
            <pc:docMk/>
            <pc:sldMk cId="3782399611" sldId="266"/>
            <ac:picMk id="12" creationId="{00000000-0000-0000-0000-000000000000}"/>
          </ac:picMkLst>
        </pc:picChg>
        <pc:picChg chg="add del mod">
          <ac:chgData name="Johnson, Kyle" userId="76bdbe30-25d0-4c50-8baf-8c1a6c6411fe" providerId="ADAL" clId="{1E1927AA-3C74-4CE7-98D7-042E78C56592}" dt="2023-05-09T19:57:27.716" v="710" actId="478"/>
          <ac:picMkLst>
            <pc:docMk/>
            <pc:sldMk cId="3782399611" sldId="266"/>
            <ac:picMk id="41" creationId="{04C44CE4-06B6-7394-53B8-6FD89411A386}"/>
          </ac:picMkLst>
        </pc:picChg>
      </pc:sldChg>
      <pc:sldChg chg="addSp delSp modSp add mod setBg">
        <pc:chgData name="Johnson, Kyle" userId="76bdbe30-25d0-4c50-8baf-8c1a6c6411fe" providerId="ADAL" clId="{1E1927AA-3C74-4CE7-98D7-042E78C56592}" dt="2023-05-11T19:07:54.448" v="1898" actId="478"/>
        <pc:sldMkLst>
          <pc:docMk/>
          <pc:sldMk cId="3676130376" sldId="267"/>
        </pc:sldMkLst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13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14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15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16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17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30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31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32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33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34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42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43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44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45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46" creationId="{00000000-0000-0000-0000-000000000000}"/>
          </ac:spMkLst>
        </pc:spChg>
        <pc:spChg chg="mod">
          <ac:chgData name="Johnson, Kyle" userId="76bdbe30-25d0-4c50-8baf-8c1a6c6411fe" providerId="ADAL" clId="{1E1927AA-3C74-4CE7-98D7-042E78C56592}" dt="2023-05-11T14:57:18.234" v="1647" actId="14100"/>
          <ac:spMkLst>
            <pc:docMk/>
            <pc:sldMk cId="3676130376" sldId="267"/>
            <ac:spMk id="47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48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49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50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51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1.941" v="1030" actId="478"/>
          <ac:spMkLst>
            <pc:docMk/>
            <pc:sldMk cId="3676130376" sldId="267"/>
            <ac:spMk id="52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53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54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55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56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57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58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59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60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61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62" creationId="{00000000-0000-0000-0000-000000000000}"/>
          </ac:spMkLst>
        </pc:spChg>
        <pc:spChg chg="del">
          <ac:chgData name="Johnson, Kyle" userId="76bdbe30-25d0-4c50-8baf-8c1a6c6411fe" providerId="ADAL" clId="{1E1927AA-3C74-4CE7-98D7-042E78C56592}" dt="2023-05-11T14:37:45.416" v="1033" actId="478"/>
          <ac:spMkLst>
            <pc:docMk/>
            <pc:sldMk cId="3676130376" sldId="267"/>
            <ac:spMk id="63" creationId="{00000000-0000-0000-0000-000000000000}"/>
          </ac:spMkLst>
        </pc:spChg>
        <pc:spChg chg="del mod">
          <ac:chgData name="Johnson, Kyle" userId="76bdbe30-25d0-4c50-8baf-8c1a6c6411fe" providerId="ADAL" clId="{1E1927AA-3C74-4CE7-98D7-042E78C56592}" dt="2023-05-11T14:45:55.873" v="1464" actId="478"/>
          <ac:spMkLst>
            <pc:docMk/>
            <pc:sldMk cId="3676130376" sldId="267"/>
            <ac:spMk id="64" creationId="{00000000-0000-0000-0000-000000000000}"/>
          </ac:spMkLst>
        </pc:spChg>
        <pc:spChg chg="add mod ord">
          <ac:chgData name="Johnson, Kyle" userId="76bdbe30-25d0-4c50-8baf-8c1a6c6411fe" providerId="ADAL" clId="{1E1927AA-3C74-4CE7-98D7-042E78C56592}" dt="2023-05-11T14:38:24.788" v="1039" actId="14100"/>
          <ac:spMkLst>
            <pc:docMk/>
            <pc:sldMk cId="3676130376" sldId="267"/>
            <ac:spMk id="65" creationId="{12F0B78E-4B69-FE42-C3DE-AE4C1A85A669}"/>
          </ac:spMkLst>
        </pc:spChg>
        <pc:spChg chg="add mod">
          <ac:chgData name="Johnson, Kyle" userId="76bdbe30-25d0-4c50-8baf-8c1a6c6411fe" providerId="ADAL" clId="{1E1927AA-3C74-4CE7-98D7-042E78C56592}" dt="2023-05-11T15:01:39.253" v="1683" actId="1076"/>
          <ac:spMkLst>
            <pc:docMk/>
            <pc:sldMk cId="3676130376" sldId="267"/>
            <ac:spMk id="66" creationId="{DECB5BD4-2DF5-8240-BC2B-B266C1547C42}"/>
          </ac:spMkLst>
        </pc:spChg>
        <pc:spChg chg="add del mod">
          <ac:chgData name="Johnson, Kyle" userId="76bdbe30-25d0-4c50-8baf-8c1a6c6411fe" providerId="ADAL" clId="{1E1927AA-3C74-4CE7-98D7-042E78C56592}" dt="2023-05-11T14:47:59.197" v="1501" actId="26606"/>
          <ac:spMkLst>
            <pc:docMk/>
            <pc:sldMk cId="3676130376" sldId="267"/>
            <ac:spMk id="67" creationId="{FA9BB5CD-D1A6-3E07-E3B4-170C6AE685E3}"/>
          </ac:spMkLst>
        </pc:spChg>
        <pc:spChg chg="add mod">
          <ac:chgData name="Johnson, Kyle" userId="76bdbe30-25d0-4c50-8baf-8c1a6c6411fe" providerId="ADAL" clId="{1E1927AA-3C74-4CE7-98D7-042E78C56592}" dt="2023-05-11T18:07:37.216" v="1835" actId="20577"/>
          <ac:spMkLst>
            <pc:docMk/>
            <pc:sldMk cId="3676130376" sldId="267"/>
            <ac:spMk id="68" creationId="{DA97DC61-76DB-E973-BD54-C70DD0FC9B08}"/>
          </ac:spMkLst>
        </pc:spChg>
        <pc:grpChg chg="del">
          <ac:chgData name="Johnson, Kyle" userId="76bdbe30-25d0-4c50-8baf-8c1a6c6411fe" providerId="ADAL" clId="{1E1927AA-3C74-4CE7-98D7-042E78C56592}" dt="2023-05-11T14:37:45.416" v="1033" actId="478"/>
          <ac:grpSpMkLst>
            <pc:docMk/>
            <pc:sldMk cId="3676130376" sldId="267"/>
            <ac:grpSpMk id="2" creationId="{00000000-0000-0000-0000-000000000000}"/>
          </ac:grpSpMkLst>
        </pc:grpChg>
        <pc:grpChg chg="del">
          <ac:chgData name="Johnson, Kyle" userId="76bdbe30-25d0-4c50-8baf-8c1a6c6411fe" providerId="ADAL" clId="{1E1927AA-3C74-4CE7-98D7-042E78C56592}" dt="2023-05-11T14:37:45.416" v="1033" actId="478"/>
          <ac:grpSpMkLst>
            <pc:docMk/>
            <pc:sldMk cId="3676130376" sldId="267"/>
            <ac:grpSpMk id="5" creationId="{00000000-0000-0000-0000-000000000000}"/>
          </ac:grpSpMkLst>
        </pc:grpChg>
        <pc:grpChg chg="del">
          <ac:chgData name="Johnson, Kyle" userId="76bdbe30-25d0-4c50-8baf-8c1a6c6411fe" providerId="ADAL" clId="{1E1927AA-3C74-4CE7-98D7-042E78C56592}" dt="2023-05-11T14:37:45.416" v="1033" actId="478"/>
          <ac:grpSpMkLst>
            <pc:docMk/>
            <pc:sldMk cId="3676130376" sldId="267"/>
            <ac:grpSpMk id="8" creationId="{00000000-0000-0000-0000-000000000000}"/>
          </ac:grpSpMkLst>
        </pc:grpChg>
        <pc:grpChg chg="del">
          <ac:chgData name="Johnson, Kyle" userId="76bdbe30-25d0-4c50-8baf-8c1a6c6411fe" providerId="ADAL" clId="{1E1927AA-3C74-4CE7-98D7-042E78C56592}" dt="2023-05-11T14:37:45.416" v="1033" actId="478"/>
          <ac:grpSpMkLst>
            <pc:docMk/>
            <pc:sldMk cId="3676130376" sldId="267"/>
            <ac:grpSpMk id="18" creationId="{00000000-0000-0000-0000-000000000000}"/>
          </ac:grpSpMkLst>
        </pc:grpChg>
        <pc:grpChg chg="del">
          <ac:chgData name="Johnson, Kyle" userId="76bdbe30-25d0-4c50-8baf-8c1a6c6411fe" providerId="ADAL" clId="{1E1927AA-3C74-4CE7-98D7-042E78C56592}" dt="2023-05-11T14:37:45.416" v="1033" actId="478"/>
          <ac:grpSpMkLst>
            <pc:docMk/>
            <pc:sldMk cId="3676130376" sldId="267"/>
            <ac:grpSpMk id="21" creationId="{00000000-0000-0000-0000-000000000000}"/>
          </ac:grpSpMkLst>
        </pc:grpChg>
        <pc:grpChg chg="del">
          <ac:chgData name="Johnson, Kyle" userId="76bdbe30-25d0-4c50-8baf-8c1a6c6411fe" providerId="ADAL" clId="{1E1927AA-3C74-4CE7-98D7-042E78C56592}" dt="2023-05-11T14:37:43.156" v="1032" actId="478"/>
          <ac:grpSpMkLst>
            <pc:docMk/>
            <pc:sldMk cId="3676130376" sldId="267"/>
            <ac:grpSpMk id="24" creationId="{00000000-0000-0000-0000-000000000000}"/>
          </ac:grpSpMkLst>
        </pc:grpChg>
        <pc:grpChg chg="del">
          <ac:chgData name="Johnson, Kyle" userId="76bdbe30-25d0-4c50-8baf-8c1a6c6411fe" providerId="ADAL" clId="{1E1927AA-3C74-4CE7-98D7-042E78C56592}" dt="2023-05-11T14:37:42.537" v="1031" actId="478"/>
          <ac:grpSpMkLst>
            <pc:docMk/>
            <pc:sldMk cId="3676130376" sldId="267"/>
            <ac:grpSpMk id="27" creationId="{00000000-0000-0000-0000-000000000000}"/>
          </ac:grpSpMkLst>
        </pc:grpChg>
        <pc:graphicFrameChg chg="add del mod modGraphic">
          <ac:chgData name="Johnson, Kyle" userId="76bdbe30-25d0-4c50-8baf-8c1a6c6411fe" providerId="ADAL" clId="{1E1927AA-3C74-4CE7-98D7-042E78C56592}" dt="2023-05-11T18:07:56.859" v="1839" actId="1036"/>
          <ac:graphicFrameMkLst>
            <pc:docMk/>
            <pc:sldMk cId="3676130376" sldId="267"/>
            <ac:graphicFrameMk id="71" creationId="{94887BCD-2828-AC80-430A-05BCB01D4585}"/>
          </ac:graphicFrameMkLst>
        </pc:graphicFrameChg>
        <pc:picChg chg="add del mod">
          <ac:chgData name="Johnson, Kyle" userId="76bdbe30-25d0-4c50-8baf-8c1a6c6411fe" providerId="ADAL" clId="{1E1927AA-3C74-4CE7-98D7-042E78C56592}" dt="2023-05-11T18:55:15.731" v="1841" actId="478"/>
          <ac:picMkLst>
            <pc:docMk/>
            <pc:sldMk cId="3676130376" sldId="267"/>
            <ac:picMk id="3" creationId="{1DC16077-782F-C444-1D47-6ABB75E924BC}"/>
          </ac:picMkLst>
        </pc:picChg>
        <pc:picChg chg="add del mod">
          <ac:chgData name="Johnson, Kyle" userId="76bdbe30-25d0-4c50-8baf-8c1a6c6411fe" providerId="ADAL" clId="{1E1927AA-3C74-4CE7-98D7-042E78C56592}" dt="2023-05-11T18:56:41.568" v="1843" actId="478"/>
          <ac:picMkLst>
            <pc:docMk/>
            <pc:sldMk cId="3676130376" sldId="267"/>
            <ac:picMk id="5" creationId="{5085CD05-A247-18C8-DBA3-93DB3FD7CE7B}"/>
          </ac:picMkLst>
        </pc:picChg>
        <pc:picChg chg="add del mod">
          <ac:chgData name="Johnson, Kyle" userId="76bdbe30-25d0-4c50-8baf-8c1a6c6411fe" providerId="ADAL" clId="{1E1927AA-3C74-4CE7-98D7-042E78C56592}" dt="2023-05-11T18:57:05.752" v="1847" actId="478"/>
          <ac:picMkLst>
            <pc:docMk/>
            <pc:sldMk cId="3676130376" sldId="267"/>
            <ac:picMk id="7" creationId="{0713BEA5-FC0D-46B6-86A3-83C9DC1D0106}"/>
          </ac:picMkLst>
        </pc:picChg>
        <pc:picChg chg="add mod">
          <ac:chgData name="Johnson, Kyle" userId="76bdbe30-25d0-4c50-8baf-8c1a6c6411fe" providerId="ADAL" clId="{1E1927AA-3C74-4CE7-98D7-042E78C56592}" dt="2023-05-11T19:07:51.397" v="1897" actId="1076"/>
          <ac:picMkLst>
            <pc:docMk/>
            <pc:sldMk cId="3676130376" sldId="267"/>
            <ac:picMk id="32" creationId="{82D791EF-8EE5-074A-7B21-D5BD1C8D4B5C}"/>
          </ac:picMkLst>
        </pc:picChg>
        <pc:picChg chg="del">
          <ac:chgData name="Johnson, Kyle" userId="76bdbe30-25d0-4c50-8baf-8c1a6c6411fe" providerId="ADAL" clId="{1E1927AA-3C74-4CE7-98D7-042E78C56592}" dt="2023-05-11T14:37:45.416" v="1033" actId="478"/>
          <ac:picMkLst>
            <pc:docMk/>
            <pc:sldMk cId="3676130376" sldId="267"/>
            <ac:picMk id="35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11T14:37:45.416" v="1033" actId="478"/>
          <ac:picMkLst>
            <pc:docMk/>
            <pc:sldMk cId="3676130376" sldId="267"/>
            <ac:picMk id="36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11T14:37:45.416" v="1033" actId="478"/>
          <ac:picMkLst>
            <pc:docMk/>
            <pc:sldMk cId="3676130376" sldId="267"/>
            <ac:picMk id="37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11T14:37:45.416" v="1033" actId="478"/>
          <ac:picMkLst>
            <pc:docMk/>
            <pc:sldMk cId="3676130376" sldId="267"/>
            <ac:picMk id="38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11T14:37:45.416" v="1033" actId="478"/>
          <ac:picMkLst>
            <pc:docMk/>
            <pc:sldMk cId="3676130376" sldId="267"/>
            <ac:picMk id="39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11T14:37:45.416" v="1033" actId="478"/>
          <ac:picMkLst>
            <pc:docMk/>
            <pc:sldMk cId="3676130376" sldId="267"/>
            <ac:picMk id="40" creationId="{00000000-0000-0000-0000-000000000000}"/>
          </ac:picMkLst>
        </pc:picChg>
        <pc:picChg chg="del">
          <ac:chgData name="Johnson, Kyle" userId="76bdbe30-25d0-4c50-8baf-8c1a6c6411fe" providerId="ADAL" clId="{1E1927AA-3C74-4CE7-98D7-042E78C56592}" dt="2023-05-11T14:37:45.416" v="1033" actId="478"/>
          <ac:picMkLst>
            <pc:docMk/>
            <pc:sldMk cId="3676130376" sldId="267"/>
            <ac:picMk id="41" creationId="{00000000-0000-0000-0000-000000000000}"/>
          </ac:picMkLst>
        </pc:picChg>
        <pc:picChg chg="add del mod">
          <ac:chgData name="Johnson, Kyle" userId="76bdbe30-25d0-4c50-8baf-8c1a6c6411fe" providerId="ADAL" clId="{1E1927AA-3C74-4CE7-98D7-042E78C56592}" dt="2023-05-11T14:47:54.275" v="1500" actId="478"/>
          <ac:picMkLst>
            <pc:docMk/>
            <pc:sldMk cId="3676130376" sldId="267"/>
            <ac:picMk id="70" creationId="{55B7363B-AA96-5D5F-F869-A6A63D338E12}"/>
          </ac:picMkLst>
        </pc:picChg>
        <pc:inkChg chg="add del">
          <ac:chgData name="Johnson, Kyle" userId="76bdbe30-25d0-4c50-8baf-8c1a6c6411fe" providerId="ADAL" clId="{1E1927AA-3C74-4CE7-98D7-042E78C56592}" dt="2023-05-11T18:57:15.162" v="1849" actId="9405"/>
          <ac:inkMkLst>
            <pc:docMk/>
            <pc:sldMk cId="3676130376" sldId="267"/>
            <ac:inkMk id="8" creationId="{7EFF676F-0045-16D6-4D7E-80B7DF225951}"/>
          </ac:inkMkLst>
        </pc:inkChg>
        <pc:inkChg chg="add del">
          <ac:chgData name="Johnson, Kyle" userId="76bdbe30-25d0-4c50-8baf-8c1a6c6411fe" providerId="ADAL" clId="{1E1927AA-3C74-4CE7-98D7-042E78C56592}" dt="2023-05-11T18:57:20.815" v="1851" actId="9405"/>
          <ac:inkMkLst>
            <pc:docMk/>
            <pc:sldMk cId="3676130376" sldId="267"/>
            <ac:inkMk id="9" creationId="{BEF3117E-4C7E-D4B5-E3C0-EB9744D5DF63}"/>
          </ac:inkMkLst>
        </pc:inkChg>
        <pc:inkChg chg="add del">
          <ac:chgData name="Johnson, Kyle" userId="76bdbe30-25d0-4c50-8baf-8c1a6c6411fe" providerId="ADAL" clId="{1E1927AA-3C74-4CE7-98D7-042E78C56592}" dt="2023-05-11T18:57:29.885" v="1853" actId="9405"/>
          <ac:inkMkLst>
            <pc:docMk/>
            <pc:sldMk cId="3676130376" sldId="267"/>
            <ac:inkMk id="10" creationId="{32E29116-63E4-D767-0112-1939D548E876}"/>
          </ac:inkMkLst>
        </pc:inkChg>
        <pc:inkChg chg="add del">
          <ac:chgData name="Johnson, Kyle" userId="76bdbe30-25d0-4c50-8baf-8c1a6c6411fe" providerId="ADAL" clId="{1E1927AA-3C74-4CE7-98D7-042E78C56592}" dt="2023-05-11T18:57:32.598" v="1855" actId="9405"/>
          <ac:inkMkLst>
            <pc:docMk/>
            <pc:sldMk cId="3676130376" sldId="267"/>
            <ac:inkMk id="13" creationId="{D08D8826-B638-5D65-3061-A1BF6F8D5530}"/>
          </ac:inkMkLst>
        </pc:inkChg>
        <pc:inkChg chg="add del">
          <ac:chgData name="Johnson, Kyle" userId="76bdbe30-25d0-4c50-8baf-8c1a6c6411fe" providerId="ADAL" clId="{1E1927AA-3C74-4CE7-98D7-042E78C56592}" dt="2023-05-11T18:57:34.271" v="1857" actId="9405"/>
          <ac:inkMkLst>
            <pc:docMk/>
            <pc:sldMk cId="3676130376" sldId="267"/>
            <ac:inkMk id="14" creationId="{F9A0F9BB-FE1D-A02B-DA42-671DE1EE909D}"/>
          </ac:inkMkLst>
        </pc:inkChg>
        <pc:inkChg chg="add del">
          <ac:chgData name="Johnson, Kyle" userId="76bdbe30-25d0-4c50-8baf-8c1a6c6411fe" providerId="ADAL" clId="{1E1927AA-3C74-4CE7-98D7-042E78C56592}" dt="2023-05-11T18:57:36.055" v="1859" actId="9405"/>
          <ac:inkMkLst>
            <pc:docMk/>
            <pc:sldMk cId="3676130376" sldId="267"/>
            <ac:inkMk id="15" creationId="{0D80B525-1F7A-D3D0-14BB-88623168040E}"/>
          </ac:inkMkLst>
        </pc:inkChg>
        <pc:inkChg chg="add del">
          <ac:chgData name="Johnson, Kyle" userId="76bdbe30-25d0-4c50-8baf-8c1a6c6411fe" providerId="ADAL" clId="{1E1927AA-3C74-4CE7-98D7-042E78C56592}" dt="2023-05-11T18:57:37.816" v="1861" actId="9405"/>
          <ac:inkMkLst>
            <pc:docMk/>
            <pc:sldMk cId="3676130376" sldId="267"/>
            <ac:inkMk id="16" creationId="{2523BAC7-54F7-81AD-84E8-8F2B6E479683}"/>
          </ac:inkMkLst>
        </pc:inkChg>
        <pc:inkChg chg="add del">
          <ac:chgData name="Johnson, Kyle" userId="76bdbe30-25d0-4c50-8baf-8c1a6c6411fe" providerId="ADAL" clId="{1E1927AA-3C74-4CE7-98D7-042E78C56592}" dt="2023-05-11T18:57:44.406" v="1863" actId="9405"/>
          <ac:inkMkLst>
            <pc:docMk/>
            <pc:sldMk cId="3676130376" sldId="267"/>
            <ac:inkMk id="17" creationId="{1705C782-1C14-1933-5392-D59254019AD6}"/>
          </ac:inkMkLst>
        </pc:inkChg>
        <pc:inkChg chg="add del">
          <ac:chgData name="Johnson, Kyle" userId="76bdbe30-25d0-4c50-8baf-8c1a6c6411fe" providerId="ADAL" clId="{1E1927AA-3C74-4CE7-98D7-042E78C56592}" dt="2023-05-11T18:57:46.248" v="1865" actId="9405"/>
          <ac:inkMkLst>
            <pc:docMk/>
            <pc:sldMk cId="3676130376" sldId="267"/>
            <ac:inkMk id="18" creationId="{428832E4-974D-0950-14A8-3707B8396BF0}"/>
          </ac:inkMkLst>
        </pc:inkChg>
        <pc:inkChg chg="add del">
          <ac:chgData name="Johnson, Kyle" userId="76bdbe30-25d0-4c50-8baf-8c1a6c6411fe" providerId="ADAL" clId="{1E1927AA-3C74-4CE7-98D7-042E78C56592}" dt="2023-05-11T18:57:48.236" v="1867" actId="9405"/>
          <ac:inkMkLst>
            <pc:docMk/>
            <pc:sldMk cId="3676130376" sldId="267"/>
            <ac:inkMk id="19" creationId="{5AB3C1A9-6758-AA02-55BB-280BD1785DD9}"/>
          </ac:inkMkLst>
        </pc:inkChg>
        <pc:inkChg chg="add del">
          <ac:chgData name="Johnson, Kyle" userId="76bdbe30-25d0-4c50-8baf-8c1a6c6411fe" providerId="ADAL" clId="{1E1927AA-3C74-4CE7-98D7-042E78C56592}" dt="2023-05-11T18:57:51.358" v="1869" actId="9405"/>
          <ac:inkMkLst>
            <pc:docMk/>
            <pc:sldMk cId="3676130376" sldId="267"/>
            <ac:inkMk id="20" creationId="{4F95BA42-A6FF-DCCF-2F66-D061F163CBC8}"/>
          </ac:inkMkLst>
        </pc:inkChg>
        <pc:inkChg chg="add del">
          <ac:chgData name="Johnson, Kyle" userId="76bdbe30-25d0-4c50-8baf-8c1a6c6411fe" providerId="ADAL" clId="{1E1927AA-3C74-4CE7-98D7-042E78C56592}" dt="2023-05-11T18:57:53.549" v="1871" actId="9405"/>
          <ac:inkMkLst>
            <pc:docMk/>
            <pc:sldMk cId="3676130376" sldId="267"/>
            <ac:inkMk id="21" creationId="{DDF922E4-89A6-46A2-C0D4-96453DB80D47}"/>
          </ac:inkMkLst>
        </pc:inkChg>
        <pc:inkChg chg="add del">
          <ac:chgData name="Johnson, Kyle" userId="76bdbe30-25d0-4c50-8baf-8c1a6c6411fe" providerId="ADAL" clId="{1E1927AA-3C74-4CE7-98D7-042E78C56592}" dt="2023-05-11T18:57:56.840" v="1873" actId="9405"/>
          <ac:inkMkLst>
            <pc:docMk/>
            <pc:sldMk cId="3676130376" sldId="267"/>
            <ac:inkMk id="22" creationId="{01FF50BA-7181-50C6-F938-0976C1A48E0B}"/>
          </ac:inkMkLst>
        </pc:inkChg>
        <pc:inkChg chg="add del">
          <ac:chgData name="Johnson, Kyle" userId="76bdbe30-25d0-4c50-8baf-8c1a6c6411fe" providerId="ADAL" clId="{1E1927AA-3C74-4CE7-98D7-042E78C56592}" dt="2023-05-11T18:57:58.332" v="1875" actId="9405"/>
          <ac:inkMkLst>
            <pc:docMk/>
            <pc:sldMk cId="3676130376" sldId="267"/>
            <ac:inkMk id="23" creationId="{767A0250-6C88-7A6F-0834-BEB66DFAEB8F}"/>
          </ac:inkMkLst>
        </pc:inkChg>
        <pc:inkChg chg="add del">
          <ac:chgData name="Johnson, Kyle" userId="76bdbe30-25d0-4c50-8baf-8c1a6c6411fe" providerId="ADAL" clId="{1E1927AA-3C74-4CE7-98D7-042E78C56592}" dt="2023-05-11T18:58:00.069" v="1877" actId="9405"/>
          <ac:inkMkLst>
            <pc:docMk/>
            <pc:sldMk cId="3676130376" sldId="267"/>
            <ac:inkMk id="24" creationId="{08CD7D39-C0D6-E0D1-C07A-565849E8B845}"/>
          </ac:inkMkLst>
        </pc:inkChg>
        <pc:inkChg chg="add del">
          <ac:chgData name="Johnson, Kyle" userId="76bdbe30-25d0-4c50-8baf-8c1a6c6411fe" providerId="ADAL" clId="{1E1927AA-3C74-4CE7-98D7-042E78C56592}" dt="2023-05-11T18:58:02.472" v="1879" actId="9405"/>
          <ac:inkMkLst>
            <pc:docMk/>
            <pc:sldMk cId="3676130376" sldId="267"/>
            <ac:inkMk id="25" creationId="{9C44A345-9C92-3511-C73C-6E83F6A5BCBA}"/>
          </ac:inkMkLst>
        </pc:inkChg>
        <pc:inkChg chg="add del">
          <ac:chgData name="Johnson, Kyle" userId="76bdbe30-25d0-4c50-8baf-8c1a6c6411fe" providerId="ADAL" clId="{1E1927AA-3C74-4CE7-98D7-042E78C56592}" dt="2023-05-11T19:02:07.903" v="1881" actId="9405"/>
          <ac:inkMkLst>
            <pc:docMk/>
            <pc:sldMk cId="3676130376" sldId="267"/>
            <ac:inkMk id="26" creationId="{8ED235A5-8C00-968E-4831-51A1A8871480}"/>
          </ac:inkMkLst>
        </pc:inkChg>
        <pc:inkChg chg="add del">
          <ac:chgData name="Johnson, Kyle" userId="76bdbe30-25d0-4c50-8baf-8c1a6c6411fe" providerId="ADAL" clId="{1E1927AA-3C74-4CE7-98D7-042E78C56592}" dt="2023-05-11T19:02:34.322" v="1883" actId="9405"/>
          <ac:inkMkLst>
            <pc:docMk/>
            <pc:sldMk cId="3676130376" sldId="267"/>
            <ac:inkMk id="27" creationId="{77C70133-7D57-17DE-E1F3-324D69AF53A8}"/>
          </ac:inkMkLst>
        </pc:inkChg>
        <pc:inkChg chg="add del">
          <ac:chgData name="Johnson, Kyle" userId="76bdbe30-25d0-4c50-8baf-8c1a6c6411fe" providerId="ADAL" clId="{1E1927AA-3C74-4CE7-98D7-042E78C56592}" dt="2023-05-11T19:02:37.317" v="1885" actId="9405"/>
          <ac:inkMkLst>
            <pc:docMk/>
            <pc:sldMk cId="3676130376" sldId="267"/>
            <ac:inkMk id="28" creationId="{7F74BE2B-E3AB-14EA-EEF0-4B8290BA61C6}"/>
          </ac:inkMkLst>
        </pc:inkChg>
        <pc:inkChg chg="add del">
          <ac:chgData name="Johnson, Kyle" userId="76bdbe30-25d0-4c50-8baf-8c1a6c6411fe" providerId="ADAL" clId="{1E1927AA-3C74-4CE7-98D7-042E78C56592}" dt="2023-05-11T19:02:40.729" v="1887" actId="9405"/>
          <ac:inkMkLst>
            <pc:docMk/>
            <pc:sldMk cId="3676130376" sldId="267"/>
            <ac:inkMk id="29" creationId="{3781C1EC-FC11-BCF3-CDA1-DAA6B67A2729}"/>
          </ac:inkMkLst>
        </pc:inkChg>
        <pc:inkChg chg="add del">
          <ac:chgData name="Johnson, Kyle" userId="76bdbe30-25d0-4c50-8baf-8c1a6c6411fe" providerId="ADAL" clId="{1E1927AA-3C74-4CE7-98D7-042E78C56592}" dt="2023-05-11T19:07:54.448" v="1898" actId="478"/>
          <ac:inkMkLst>
            <pc:docMk/>
            <pc:sldMk cId="3676130376" sldId="267"/>
            <ac:inkMk id="30" creationId="{F7750A1E-EA62-2456-185A-44D72C5A39AF}"/>
          </ac:inkMkLst>
        </pc:inkChg>
      </pc:sldChg>
      <pc:sldChg chg="add del setBg">
        <pc:chgData name="Johnson, Kyle" userId="76bdbe30-25d0-4c50-8baf-8c1a6c6411fe" providerId="ADAL" clId="{1E1927AA-3C74-4CE7-98D7-042E78C56592}" dt="2023-05-11T14:45:46.853" v="1463"/>
        <pc:sldMkLst>
          <pc:docMk/>
          <pc:sldMk cId="3334246489" sldId="268"/>
        </pc:sldMkLst>
      </pc:sldChg>
    </pc:docChg>
  </pc:docChgLst>
  <pc:docChgLst>
    <pc:chgData name="Johnson, Kyle" userId="76bdbe30-25d0-4c50-8baf-8c1a6c6411fe" providerId="ADAL" clId="{CE28BD12-E29B-4943-8103-D6902A55CF6D}"/>
    <pc:docChg chg="delSld modSld">
      <pc:chgData name="Johnson, Kyle" userId="76bdbe30-25d0-4c50-8baf-8c1a6c6411fe" providerId="ADAL" clId="{CE28BD12-E29B-4943-8103-D6902A55CF6D}" dt="2023-05-15T19:52:50.650" v="3"/>
      <pc:docMkLst>
        <pc:docMk/>
      </pc:docMkLst>
      <pc:sldChg chg="del">
        <pc:chgData name="Johnson, Kyle" userId="76bdbe30-25d0-4c50-8baf-8c1a6c6411fe" providerId="ADAL" clId="{CE28BD12-E29B-4943-8103-D6902A55CF6D}" dt="2023-05-15T19:52:16.638" v="0" actId="47"/>
        <pc:sldMkLst>
          <pc:docMk/>
          <pc:sldMk cId="0" sldId="257"/>
        </pc:sldMkLst>
      </pc:sldChg>
      <pc:sldChg chg="modTransition">
        <pc:chgData name="Johnson, Kyle" userId="76bdbe30-25d0-4c50-8baf-8c1a6c6411fe" providerId="ADAL" clId="{CE28BD12-E29B-4943-8103-D6902A55CF6D}" dt="2023-05-15T19:52:50.650" v="3"/>
        <pc:sldMkLst>
          <pc:docMk/>
          <pc:sldMk cId="0" sldId="259"/>
        </pc:sldMkLst>
      </pc:sldChg>
      <pc:sldChg chg="modSp">
        <pc:chgData name="Johnson, Kyle" userId="76bdbe30-25d0-4c50-8baf-8c1a6c6411fe" providerId="ADAL" clId="{CE28BD12-E29B-4943-8103-D6902A55CF6D}" dt="2023-05-15T19:52:25.889" v="2" actId="20577"/>
        <pc:sldMkLst>
          <pc:docMk/>
          <pc:sldMk cId="0" sldId="260"/>
        </pc:sldMkLst>
        <pc:spChg chg="mod">
          <ac:chgData name="Johnson, Kyle" userId="76bdbe30-25d0-4c50-8baf-8c1a6c6411fe" providerId="ADAL" clId="{CE28BD12-E29B-4943-8103-D6902A55CF6D}" dt="2023-05-15T19:52:25.889" v="2" actId="20577"/>
          <ac:spMkLst>
            <pc:docMk/>
            <pc:sldMk cId="0" sldId="260"/>
            <ac:spMk id="22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A54A1-DDE2-4A12-9EA7-4AF0CB3D6DF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EA92C0F-F822-42A8-BA5D-8E95667F0576}">
      <dgm:prSet phldrT="[Text]" custT="1"/>
      <dgm:spPr>
        <a:solidFill>
          <a:srgbClr val="00355F"/>
        </a:solidFill>
      </dgm:spPr>
      <dgm:t>
        <a:bodyPr/>
        <a:lstStyle/>
        <a:p>
          <a:r>
            <a:rPr lang="en-US" sz="2800" dirty="0">
              <a:latin typeface="Montserrat SemiBold" panose="020B0604020202020204" pitchFamily="2" charset="0"/>
            </a:rPr>
            <a:t>FBI Building </a:t>
          </a:r>
        </a:p>
        <a:p>
          <a:r>
            <a:rPr lang="en-US" sz="2200" dirty="0">
              <a:latin typeface="Montserrat SemiBold" panose="020B0604020202020204" pitchFamily="2" charset="0"/>
            </a:rPr>
            <a:t>$70,400,000 ($510/PSF)</a:t>
          </a:r>
        </a:p>
      </dgm:t>
    </dgm:pt>
    <dgm:pt modelId="{F868AAEA-D345-4307-ABF1-AACF7D572EA1}" type="parTrans" cxnId="{1C1FE7F5-A6AC-4C31-B2F9-86BCC85B6279}">
      <dgm:prSet/>
      <dgm:spPr/>
      <dgm:t>
        <a:bodyPr/>
        <a:lstStyle/>
        <a:p>
          <a:endParaRPr lang="en-US"/>
        </a:p>
      </dgm:t>
    </dgm:pt>
    <dgm:pt modelId="{4B05C72A-66D5-478B-A2E3-54D1A95746DA}" type="sibTrans" cxnId="{1C1FE7F5-A6AC-4C31-B2F9-86BCC85B6279}">
      <dgm:prSet/>
      <dgm:spPr/>
      <dgm:t>
        <a:bodyPr/>
        <a:lstStyle/>
        <a:p>
          <a:endParaRPr lang="en-US"/>
        </a:p>
      </dgm:t>
    </dgm:pt>
    <dgm:pt modelId="{294B6767-A1C0-4477-BEE2-1BF385BE3C53}">
      <dgm:prSet phldrT="[Text]" custT="1"/>
      <dgm:spPr>
        <a:solidFill>
          <a:srgbClr val="00355F"/>
        </a:solidFill>
      </dgm:spPr>
      <dgm:t>
        <a:bodyPr/>
        <a:lstStyle/>
        <a:p>
          <a:r>
            <a:rPr lang="en-US" sz="2800" dirty="0">
              <a:latin typeface="Montserrat SemiBold" panose="00000700000000000000" pitchFamily="2" charset="0"/>
            </a:rPr>
            <a:t>Bridgeport Center </a:t>
          </a:r>
        </a:p>
        <a:p>
          <a:r>
            <a:rPr lang="en-US" sz="2200" dirty="0">
              <a:latin typeface="Montserrat SemiBold" panose="00000700000000000000" pitchFamily="2" charset="0"/>
            </a:rPr>
            <a:t>$40,000,000 ($222/PSF)</a:t>
          </a:r>
        </a:p>
      </dgm:t>
    </dgm:pt>
    <dgm:pt modelId="{C310D159-EB6B-4357-B75F-5A213627E483}" type="parTrans" cxnId="{905665D0-63DD-42DA-A5CA-A47854661B68}">
      <dgm:prSet/>
      <dgm:spPr/>
      <dgm:t>
        <a:bodyPr/>
        <a:lstStyle/>
        <a:p>
          <a:endParaRPr lang="en-US"/>
        </a:p>
      </dgm:t>
    </dgm:pt>
    <dgm:pt modelId="{FC1F17C8-A203-4B01-AFD5-42DCD20C5C35}" type="sibTrans" cxnId="{905665D0-63DD-42DA-A5CA-A47854661B68}">
      <dgm:prSet/>
      <dgm:spPr/>
      <dgm:t>
        <a:bodyPr/>
        <a:lstStyle/>
        <a:p>
          <a:endParaRPr lang="en-US"/>
        </a:p>
      </dgm:t>
    </dgm:pt>
    <dgm:pt modelId="{878BFEC4-AC3F-44B0-AD70-03534107B586}">
      <dgm:prSet phldrT="[Text]" custT="1"/>
      <dgm:spPr>
        <a:solidFill>
          <a:srgbClr val="00355F"/>
        </a:solidFill>
      </dgm:spPr>
      <dgm:t>
        <a:bodyPr/>
        <a:lstStyle/>
        <a:p>
          <a:r>
            <a:rPr lang="en-US" sz="2800" dirty="0">
              <a:latin typeface="Montserrat SemiBold" panose="00000700000000000000" pitchFamily="2" charset="0"/>
            </a:rPr>
            <a:t>6550 W. Hillsborough Ave    (Verizon Building) </a:t>
          </a:r>
        </a:p>
        <a:p>
          <a:r>
            <a:rPr lang="en-US" sz="2200" dirty="0">
              <a:latin typeface="Montserrat SemiBold" panose="00000700000000000000" pitchFamily="2" charset="0"/>
            </a:rPr>
            <a:t>$27,300,000 ($169/PSF)</a:t>
          </a:r>
        </a:p>
      </dgm:t>
    </dgm:pt>
    <dgm:pt modelId="{34E8A8C3-303B-4ADE-8400-4BE31B3FC2C7}" type="parTrans" cxnId="{6FB0FAF5-58A7-4330-BC9D-6F49FE5974BD}">
      <dgm:prSet/>
      <dgm:spPr/>
      <dgm:t>
        <a:bodyPr/>
        <a:lstStyle/>
        <a:p>
          <a:endParaRPr lang="en-US"/>
        </a:p>
      </dgm:t>
    </dgm:pt>
    <dgm:pt modelId="{7BF5DE29-EBBC-4911-9012-37A496953B0A}" type="sibTrans" cxnId="{6FB0FAF5-58A7-4330-BC9D-6F49FE5974BD}">
      <dgm:prSet/>
      <dgm:spPr/>
      <dgm:t>
        <a:bodyPr/>
        <a:lstStyle/>
        <a:p>
          <a:endParaRPr lang="en-US"/>
        </a:p>
      </dgm:t>
    </dgm:pt>
    <dgm:pt modelId="{3825A446-7AD3-4163-8D3A-198748A3BAC1}" type="pres">
      <dgm:prSet presAssocID="{402A54A1-DDE2-4A12-9EA7-4AF0CB3D6DF9}" presName="linearFlow" presStyleCnt="0">
        <dgm:presLayoutVars>
          <dgm:dir/>
          <dgm:resizeHandles val="exact"/>
        </dgm:presLayoutVars>
      </dgm:prSet>
      <dgm:spPr/>
    </dgm:pt>
    <dgm:pt modelId="{5F9BCEBB-0276-4A58-81C8-364B7DD37014}" type="pres">
      <dgm:prSet presAssocID="{5EA92C0F-F822-42A8-BA5D-8E95667F0576}" presName="composite" presStyleCnt="0"/>
      <dgm:spPr/>
    </dgm:pt>
    <dgm:pt modelId="{45F85DF2-36A4-42FA-99B2-C71DD43B6FF5}" type="pres">
      <dgm:prSet presAssocID="{5EA92C0F-F822-42A8-BA5D-8E95667F0576}" presName="imgShp" presStyleLbl="fgImgPlace1" presStyleIdx="0" presStyleCnt="3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C5329937-9538-4F08-8159-30A9158A5460}" type="pres">
      <dgm:prSet presAssocID="{5EA92C0F-F822-42A8-BA5D-8E95667F0576}" presName="txShp" presStyleLbl="node1" presStyleIdx="0" presStyleCnt="3">
        <dgm:presLayoutVars>
          <dgm:bulletEnabled val="1"/>
        </dgm:presLayoutVars>
      </dgm:prSet>
      <dgm:spPr/>
    </dgm:pt>
    <dgm:pt modelId="{19954DA6-18E8-4239-8CFC-111AC38AC122}" type="pres">
      <dgm:prSet presAssocID="{4B05C72A-66D5-478B-A2E3-54D1A95746DA}" presName="spacing" presStyleCnt="0"/>
      <dgm:spPr/>
    </dgm:pt>
    <dgm:pt modelId="{CBEF1294-ECBB-44B4-AC63-2589C6EC6565}" type="pres">
      <dgm:prSet presAssocID="{294B6767-A1C0-4477-BEE2-1BF385BE3C53}" presName="composite" presStyleCnt="0"/>
      <dgm:spPr/>
    </dgm:pt>
    <dgm:pt modelId="{2B539351-B15A-445D-A4F6-81859ACF90EB}" type="pres">
      <dgm:prSet presAssocID="{294B6767-A1C0-4477-BEE2-1BF385BE3C53}" presName="imgShp" presStyleLbl="fgImgPlace1" presStyleIdx="1" presStyleCnt="3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D2F9C1FB-34A7-42B8-A22F-611625135F6A}" type="pres">
      <dgm:prSet presAssocID="{294B6767-A1C0-4477-BEE2-1BF385BE3C53}" presName="txShp" presStyleLbl="node1" presStyleIdx="1" presStyleCnt="3">
        <dgm:presLayoutVars>
          <dgm:bulletEnabled val="1"/>
        </dgm:presLayoutVars>
      </dgm:prSet>
      <dgm:spPr/>
    </dgm:pt>
    <dgm:pt modelId="{B4194B94-D913-40D3-B654-812262B15356}" type="pres">
      <dgm:prSet presAssocID="{FC1F17C8-A203-4B01-AFD5-42DCD20C5C35}" presName="spacing" presStyleCnt="0"/>
      <dgm:spPr/>
    </dgm:pt>
    <dgm:pt modelId="{E814B621-CE6B-4B52-BB64-71FF47F37A65}" type="pres">
      <dgm:prSet presAssocID="{878BFEC4-AC3F-44B0-AD70-03534107B586}" presName="composite" presStyleCnt="0"/>
      <dgm:spPr/>
    </dgm:pt>
    <dgm:pt modelId="{B08673EB-AC4F-4606-9A15-C327429B3D90}" type="pres">
      <dgm:prSet presAssocID="{878BFEC4-AC3F-44B0-AD70-03534107B586}" presName="imgShp" presStyleLbl="fgImgPlace1" presStyleIdx="2" presStyleCnt="3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0ED4D9DD-4B89-4716-BB3B-E16C0D02DF7E}" type="pres">
      <dgm:prSet presAssocID="{878BFEC4-AC3F-44B0-AD70-03534107B586}" presName="txShp" presStyleLbl="node1" presStyleIdx="2" presStyleCnt="3">
        <dgm:presLayoutVars>
          <dgm:bulletEnabled val="1"/>
        </dgm:presLayoutVars>
      </dgm:prSet>
      <dgm:spPr/>
    </dgm:pt>
  </dgm:ptLst>
  <dgm:cxnLst>
    <dgm:cxn modelId="{F691BB00-58DB-482C-857A-3E7FE0C5BA3B}" type="presOf" srcId="{5EA92C0F-F822-42A8-BA5D-8E95667F0576}" destId="{C5329937-9538-4F08-8159-30A9158A5460}" srcOrd="0" destOrd="0" presId="urn:microsoft.com/office/officeart/2005/8/layout/vList3"/>
    <dgm:cxn modelId="{01AC194C-B95C-438D-BC9D-6398343E18BB}" type="presOf" srcId="{294B6767-A1C0-4477-BEE2-1BF385BE3C53}" destId="{D2F9C1FB-34A7-42B8-A22F-611625135F6A}" srcOrd="0" destOrd="0" presId="urn:microsoft.com/office/officeart/2005/8/layout/vList3"/>
    <dgm:cxn modelId="{9F4AD38D-BBFD-48C3-9051-CAB564A3991B}" type="presOf" srcId="{878BFEC4-AC3F-44B0-AD70-03534107B586}" destId="{0ED4D9DD-4B89-4716-BB3B-E16C0D02DF7E}" srcOrd="0" destOrd="0" presId="urn:microsoft.com/office/officeart/2005/8/layout/vList3"/>
    <dgm:cxn modelId="{C0726AAD-C555-4B7D-A485-9CB8272596E1}" type="presOf" srcId="{402A54A1-DDE2-4A12-9EA7-4AF0CB3D6DF9}" destId="{3825A446-7AD3-4163-8D3A-198748A3BAC1}" srcOrd="0" destOrd="0" presId="urn:microsoft.com/office/officeart/2005/8/layout/vList3"/>
    <dgm:cxn modelId="{905665D0-63DD-42DA-A5CA-A47854661B68}" srcId="{402A54A1-DDE2-4A12-9EA7-4AF0CB3D6DF9}" destId="{294B6767-A1C0-4477-BEE2-1BF385BE3C53}" srcOrd="1" destOrd="0" parTransId="{C310D159-EB6B-4357-B75F-5A213627E483}" sibTransId="{FC1F17C8-A203-4B01-AFD5-42DCD20C5C35}"/>
    <dgm:cxn modelId="{1C1FE7F5-A6AC-4C31-B2F9-86BCC85B6279}" srcId="{402A54A1-DDE2-4A12-9EA7-4AF0CB3D6DF9}" destId="{5EA92C0F-F822-42A8-BA5D-8E95667F0576}" srcOrd="0" destOrd="0" parTransId="{F868AAEA-D345-4307-ABF1-AACF7D572EA1}" sibTransId="{4B05C72A-66D5-478B-A2E3-54D1A95746DA}"/>
    <dgm:cxn modelId="{6FB0FAF5-58A7-4330-BC9D-6F49FE5974BD}" srcId="{402A54A1-DDE2-4A12-9EA7-4AF0CB3D6DF9}" destId="{878BFEC4-AC3F-44B0-AD70-03534107B586}" srcOrd="2" destOrd="0" parTransId="{34E8A8C3-303B-4ADE-8400-4BE31B3FC2C7}" sibTransId="{7BF5DE29-EBBC-4911-9012-37A496953B0A}"/>
    <dgm:cxn modelId="{D97808B5-B02E-4252-9E53-463BB109362D}" type="presParOf" srcId="{3825A446-7AD3-4163-8D3A-198748A3BAC1}" destId="{5F9BCEBB-0276-4A58-81C8-364B7DD37014}" srcOrd="0" destOrd="0" presId="urn:microsoft.com/office/officeart/2005/8/layout/vList3"/>
    <dgm:cxn modelId="{75608B1F-6A5C-4DD8-8F8C-E511AA118342}" type="presParOf" srcId="{5F9BCEBB-0276-4A58-81C8-364B7DD37014}" destId="{45F85DF2-36A4-42FA-99B2-C71DD43B6FF5}" srcOrd="0" destOrd="0" presId="urn:microsoft.com/office/officeart/2005/8/layout/vList3"/>
    <dgm:cxn modelId="{E396BF20-5062-4535-90EA-02CC30A2C2F4}" type="presParOf" srcId="{5F9BCEBB-0276-4A58-81C8-364B7DD37014}" destId="{C5329937-9538-4F08-8159-30A9158A5460}" srcOrd="1" destOrd="0" presId="urn:microsoft.com/office/officeart/2005/8/layout/vList3"/>
    <dgm:cxn modelId="{54FC0FA3-DA7B-4B24-B4E9-CC0F1270A9DF}" type="presParOf" srcId="{3825A446-7AD3-4163-8D3A-198748A3BAC1}" destId="{19954DA6-18E8-4239-8CFC-111AC38AC122}" srcOrd="1" destOrd="0" presId="urn:microsoft.com/office/officeart/2005/8/layout/vList3"/>
    <dgm:cxn modelId="{CB2DE324-637A-420C-B546-946A0654BB6E}" type="presParOf" srcId="{3825A446-7AD3-4163-8D3A-198748A3BAC1}" destId="{CBEF1294-ECBB-44B4-AC63-2589C6EC6565}" srcOrd="2" destOrd="0" presId="urn:microsoft.com/office/officeart/2005/8/layout/vList3"/>
    <dgm:cxn modelId="{6406D5E8-14DD-4EC2-8E67-DC52FC4A27CD}" type="presParOf" srcId="{CBEF1294-ECBB-44B4-AC63-2589C6EC6565}" destId="{2B539351-B15A-445D-A4F6-81859ACF90EB}" srcOrd="0" destOrd="0" presId="urn:microsoft.com/office/officeart/2005/8/layout/vList3"/>
    <dgm:cxn modelId="{B01D21F3-2626-48CC-B371-1A570AE90DC8}" type="presParOf" srcId="{CBEF1294-ECBB-44B4-AC63-2589C6EC6565}" destId="{D2F9C1FB-34A7-42B8-A22F-611625135F6A}" srcOrd="1" destOrd="0" presId="urn:microsoft.com/office/officeart/2005/8/layout/vList3"/>
    <dgm:cxn modelId="{DC624FAF-F966-4A68-84BC-8410D7103E5F}" type="presParOf" srcId="{3825A446-7AD3-4163-8D3A-198748A3BAC1}" destId="{B4194B94-D913-40D3-B654-812262B15356}" srcOrd="3" destOrd="0" presId="urn:microsoft.com/office/officeart/2005/8/layout/vList3"/>
    <dgm:cxn modelId="{BF5142F1-EB43-42E0-9EDD-8042954FF8A5}" type="presParOf" srcId="{3825A446-7AD3-4163-8D3A-198748A3BAC1}" destId="{E814B621-CE6B-4B52-BB64-71FF47F37A65}" srcOrd="4" destOrd="0" presId="urn:microsoft.com/office/officeart/2005/8/layout/vList3"/>
    <dgm:cxn modelId="{71C8C4D3-F9CD-4BF8-957E-CA93F8DC066D}" type="presParOf" srcId="{E814B621-CE6B-4B52-BB64-71FF47F37A65}" destId="{B08673EB-AC4F-4606-9A15-C327429B3D90}" srcOrd="0" destOrd="0" presId="urn:microsoft.com/office/officeart/2005/8/layout/vList3"/>
    <dgm:cxn modelId="{25EDDE75-BC91-4E8B-8265-36DBB642454D}" type="presParOf" srcId="{E814B621-CE6B-4B52-BB64-71FF47F37A65}" destId="{0ED4D9DD-4B89-4716-BB3B-E16C0D02DF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2A54A1-DDE2-4A12-9EA7-4AF0CB3D6DF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EA92C0F-F822-42A8-BA5D-8E95667F0576}">
      <dgm:prSet phldrT="[Text]" custT="1"/>
      <dgm:spPr>
        <a:solidFill>
          <a:srgbClr val="00355F"/>
        </a:solidFill>
      </dgm:spPr>
      <dgm:t>
        <a:bodyPr/>
        <a:lstStyle/>
        <a:p>
          <a:r>
            <a:rPr lang="en-US" sz="2800" dirty="0">
              <a:latin typeface="Montserrat SemiBold" panose="00000700000000000000" pitchFamily="2" charset="0"/>
            </a:rPr>
            <a:t>Independence Center I </a:t>
          </a:r>
        </a:p>
        <a:p>
          <a:r>
            <a:rPr lang="en-US" sz="2200" dirty="0">
              <a:latin typeface="Montserrat SemiBold" panose="00000700000000000000" pitchFamily="2" charset="0"/>
            </a:rPr>
            <a:t>$23,000,000 ($289/PSF)</a:t>
          </a:r>
        </a:p>
      </dgm:t>
    </dgm:pt>
    <dgm:pt modelId="{F868AAEA-D345-4307-ABF1-AACF7D572EA1}" type="parTrans" cxnId="{1C1FE7F5-A6AC-4C31-B2F9-86BCC85B6279}">
      <dgm:prSet/>
      <dgm:spPr/>
      <dgm:t>
        <a:bodyPr/>
        <a:lstStyle/>
        <a:p>
          <a:endParaRPr lang="en-US"/>
        </a:p>
      </dgm:t>
    </dgm:pt>
    <dgm:pt modelId="{4B05C72A-66D5-478B-A2E3-54D1A95746DA}" type="sibTrans" cxnId="{1C1FE7F5-A6AC-4C31-B2F9-86BCC85B6279}">
      <dgm:prSet/>
      <dgm:spPr/>
      <dgm:t>
        <a:bodyPr/>
        <a:lstStyle/>
        <a:p>
          <a:endParaRPr lang="en-US"/>
        </a:p>
      </dgm:t>
    </dgm:pt>
    <dgm:pt modelId="{294B6767-A1C0-4477-BEE2-1BF385BE3C53}">
      <dgm:prSet phldrT="[Text]" custT="1"/>
      <dgm:spPr>
        <a:solidFill>
          <a:srgbClr val="00355F"/>
        </a:solidFill>
      </dgm:spPr>
      <dgm:t>
        <a:bodyPr/>
        <a:lstStyle/>
        <a:p>
          <a:r>
            <a:rPr lang="en-US" sz="2800" dirty="0">
              <a:latin typeface="Montserrat SemiBold" panose="00000700000000000000" pitchFamily="2" charset="0"/>
            </a:rPr>
            <a:t>The Bridge </a:t>
          </a:r>
        </a:p>
        <a:p>
          <a:r>
            <a:rPr lang="en-US" sz="2200" dirty="0">
              <a:latin typeface="Montserrat SemiBold" panose="00000700000000000000" pitchFamily="2" charset="0"/>
            </a:rPr>
            <a:t>$14,225,200 ($145/PSF)</a:t>
          </a:r>
        </a:p>
      </dgm:t>
    </dgm:pt>
    <dgm:pt modelId="{C310D159-EB6B-4357-B75F-5A213627E483}" type="parTrans" cxnId="{905665D0-63DD-42DA-A5CA-A47854661B68}">
      <dgm:prSet/>
      <dgm:spPr/>
      <dgm:t>
        <a:bodyPr/>
        <a:lstStyle/>
        <a:p>
          <a:endParaRPr lang="en-US"/>
        </a:p>
      </dgm:t>
    </dgm:pt>
    <dgm:pt modelId="{FC1F17C8-A203-4B01-AFD5-42DCD20C5C35}" type="sibTrans" cxnId="{905665D0-63DD-42DA-A5CA-A47854661B68}">
      <dgm:prSet/>
      <dgm:spPr/>
      <dgm:t>
        <a:bodyPr/>
        <a:lstStyle/>
        <a:p>
          <a:endParaRPr lang="en-US"/>
        </a:p>
      </dgm:t>
    </dgm:pt>
    <dgm:pt modelId="{878BFEC4-AC3F-44B0-AD70-03534107B586}">
      <dgm:prSet phldrT="[Text]" custT="1"/>
      <dgm:spPr>
        <a:solidFill>
          <a:srgbClr val="00355F"/>
        </a:solidFill>
      </dgm:spPr>
      <dgm:t>
        <a:bodyPr/>
        <a:lstStyle/>
        <a:p>
          <a:r>
            <a:rPr lang="en-US" sz="2800" dirty="0">
              <a:latin typeface="Montserrat SemiBold" panose="00000700000000000000" pitchFamily="2" charset="0"/>
            </a:rPr>
            <a:t>4401 W. Kennedy Blvd </a:t>
          </a:r>
          <a:br>
            <a:rPr lang="en-US" sz="2800" dirty="0">
              <a:latin typeface="Montserrat SemiBold" panose="00000700000000000000" pitchFamily="2" charset="0"/>
            </a:rPr>
          </a:br>
          <a:r>
            <a:rPr lang="en-US" sz="2800" dirty="0">
              <a:latin typeface="Montserrat SemiBold" panose="00000700000000000000" pitchFamily="2" charset="0"/>
            </a:rPr>
            <a:t>(Kennedy Building A&amp;B)</a:t>
          </a:r>
        </a:p>
        <a:p>
          <a:r>
            <a:rPr lang="en-US" sz="2200" dirty="0">
              <a:latin typeface="Montserrat SemiBold" panose="00000700000000000000" pitchFamily="2" charset="0"/>
            </a:rPr>
            <a:t> $7,900,000 ($280/PSF)</a:t>
          </a:r>
        </a:p>
      </dgm:t>
    </dgm:pt>
    <dgm:pt modelId="{34E8A8C3-303B-4ADE-8400-4BE31B3FC2C7}" type="parTrans" cxnId="{6FB0FAF5-58A7-4330-BC9D-6F49FE5974BD}">
      <dgm:prSet/>
      <dgm:spPr/>
      <dgm:t>
        <a:bodyPr/>
        <a:lstStyle/>
        <a:p>
          <a:endParaRPr lang="en-US"/>
        </a:p>
      </dgm:t>
    </dgm:pt>
    <dgm:pt modelId="{7BF5DE29-EBBC-4911-9012-37A496953B0A}" type="sibTrans" cxnId="{6FB0FAF5-58A7-4330-BC9D-6F49FE5974BD}">
      <dgm:prSet/>
      <dgm:spPr/>
      <dgm:t>
        <a:bodyPr/>
        <a:lstStyle/>
        <a:p>
          <a:endParaRPr lang="en-US"/>
        </a:p>
      </dgm:t>
    </dgm:pt>
    <dgm:pt modelId="{3825A446-7AD3-4163-8D3A-198748A3BAC1}" type="pres">
      <dgm:prSet presAssocID="{402A54A1-DDE2-4A12-9EA7-4AF0CB3D6DF9}" presName="linearFlow" presStyleCnt="0">
        <dgm:presLayoutVars>
          <dgm:dir/>
          <dgm:resizeHandles val="exact"/>
        </dgm:presLayoutVars>
      </dgm:prSet>
      <dgm:spPr/>
    </dgm:pt>
    <dgm:pt modelId="{5F9BCEBB-0276-4A58-81C8-364B7DD37014}" type="pres">
      <dgm:prSet presAssocID="{5EA92C0F-F822-42A8-BA5D-8E95667F0576}" presName="composite" presStyleCnt="0"/>
      <dgm:spPr/>
    </dgm:pt>
    <dgm:pt modelId="{45F85DF2-36A4-42FA-99B2-C71DD43B6FF5}" type="pres">
      <dgm:prSet presAssocID="{5EA92C0F-F822-42A8-BA5D-8E95667F0576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C5329937-9538-4F08-8159-30A9158A5460}" type="pres">
      <dgm:prSet presAssocID="{5EA92C0F-F822-42A8-BA5D-8E95667F0576}" presName="txShp" presStyleLbl="node1" presStyleIdx="0" presStyleCnt="3">
        <dgm:presLayoutVars>
          <dgm:bulletEnabled val="1"/>
        </dgm:presLayoutVars>
      </dgm:prSet>
      <dgm:spPr/>
    </dgm:pt>
    <dgm:pt modelId="{19954DA6-18E8-4239-8CFC-111AC38AC122}" type="pres">
      <dgm:prSet presAssocID="{4B05C72A-66D5-478B-A2E3-54D1A95746DA}" presName="spacing" presStyleCnt="0"/>
      <dgm:spPr/>
    </dgm:pt>
    <dgm:pt modelId="{CBEF1294-ECBB-44B4-AC63-2589C6EC6565}" type="pres">
      <dgm:prSet presAssocID="{294B6767-A1C0-4477-BEE2-1BF385BE3C53}" presName="composite" presStyleCnt="0"/>
      <dgm:spPr/>
    </dgm:pt>
    <dgm:pt modelId="{2B539351-B15A-445D-A4F6-81859ACF90EB}" type="pres">
      <dgm:prSet presAssocID="{294B6767-A1C0-4477-BEE2-1BF385BE3C53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D2F9C1FB-34A7-42B8-A22F-611625135F6A}" type="pres">
      <dgm:prSet presAssocID="{294B6767-A1C0-4477-BEE2-1BF385BE3C53}" presName="txShp" presStyleLbl="node1" presStyleIdx="1" presStyleCnt="3">
        <dgm:presLayoutVars>
          <dgm:bulletEnabled val="1"/>
        </dgm:presLayoutVars>
      </dgm:prSet>
      <dgm:spPr/>
    </dgm:pt>
    <dgm:pt modelId="{B4194B94-D913-40D3-B654-812262B15356}" type="pres">
      <dgm:prSet presAssocID="{FC1F17C8-A203-4B01-AFD5-42DCD20C5C35}" presName="spacing" presStyleCnt="0"/>
      <dgm:spPr/>
    </dgm:pt>
    <dgm:pt modelId="{E814B621-CE6B-4B52-BB64-71FF47F37A65}" type="pres">
      <dgm:prSet presAssocID="{878BFEC4-AC3F-44B0-AD70-03534107B586}" presName="composite" presStyleCnt="0"/>
      <dgm:spPr/>
    </dgm:pt>
    <dgm:pt modelId="{B08673EB-AC4F-4606-9A15-C327429B3D90}" type="pres">
      <dgm:prSet presAssocID="{878BFEC4-AC3F-44B0-AD70-03534107B586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0ED4D9DD-4B89-4716-BB3B-E16C0D02DF7E}" type="pres">
      <dgm:prSet presAssocID="{878BFEC4-AC3F-44B0-AD70-03534107B586}" presName="txShp" presStyleLbl="node1" presStyleIdx="2" presStyleCnt="3" custLinFactNeighborY="2839">
        <dgm:presLayoutVars>
          <dgm:bulletEnabled val="1"/>
        </dgm:presLayoutVars>
      </dgm:prSet>
      <dgm:spPr/>
    </dgm:pt>
  </dgm:ptLst>
  <dgm:cxnLst>
    <dgm:cxn modelId="{F691BB00-58DB-482C-857A-3E7FE0C5BA3B}" type="presOf" srcId="{5EA92C0F-F822-42A8-BA5D-8E95667F0576}" destId="{C5329937-9538-4F08-8159-30A9158A5460}" srcOrd="0" destOrd="0" presId="urn:microsoft.com/office/officeart/2005/8/layout/vList3"/>
    <dgm:cxn modelId="{01AC194C-B95C-438D-BC9D-6398343E18BB}" type="presOf" srcId="{294B6767-A1C0-4477-BEE2-1BF385BE3C53}" destId="{D2F9C1FB-34A7-42B8-A22F-611625135F6A}" srcOrd="0" destOrd="0" presId="urn:microsoft.com/office/officeart/2005/8/layout/vList3"/>
    <dgm:cxn modelId="{9F4AD38D-BBFD-48C3-9051-CAB564A3991B}" type="presOf" srcId="{878BFEC4-AC3F-44B0-AD70-03534107B586}" destId="{0ED4D9DD-4B89-4716-BB3B-E16C0D02DF7E}" srcOrd="0" destOrd="0" presId="urn:microsoft.com/office/officeart/2005/8/layout/vList3"/>
    <dgm:cxn modelId="{C0726AAD-C555-4B7D-A485-9CB8272596E1}" type="presOf" srcId="{402A54A1-DDE2-4A12-9EA7-4AF0CB3D6DF9}" destId="{3825A446-7AD3-4163-8D3A-198748A3BAC1}" srcOrd="0" destOrd="0" presId="urn:microsoft.com/office/officeart/2005/8/layout/vList3"/>
    <dgm:cxn modelId="{905665D0-63DD-42DA-A5CA-A47854661B68}" srcId="{402A54A1-DDE2-4A12-9EA7-4AF0CB3D6DF9}" destId="{294B6767-A1C0-4477-BEE2-1BF385BE3C53}" srcOrd="1" destOrd="0" parTransId="{C310D159-EB6B-4357-B75F-5A213627E483}" sibTransId="{FC1F17C8-A203-4B01-AFD5-42DCD20C5C35}"/>
    <dgm:cxn modelId="{1C1FE7F5-A6AC-4C31-B2F9-86BCC85B6279}" srcId="{402A54A1-DDE2-4A12-9EA7-4AF0CB3D6DF9}" destId="{5EA92C0F-F822-42A8-BA5D-8E95667F0576}" srcOrd="0" destOrd="0" parTransId="{F868AAEA-D345-4307-ABF1-AACF7D572EA1}" sibTransId="{4B05C72A-66D5-478B-A2E3-54D1A95746DA}"/>
    <dgm:cxn modelId="{6FB0FAF5-58A7-4330-BC9D-6F49FE5974BD}" srcId="{402A54A1-DDE2-4A12-9EA7-4AF0CB3D6DF9}" destId="{878BFEC4-AC3F-44B0-AD70-03534107B586}" srcOrd="2" destOrd="0" parTransId="{34E8A8C3-303B-4ADE-8400-4BE31B3FC2C7}" sibTransId="{7BF5DE29-EBBC-4911-9012-37A496953B0A}"/>
    <dgm:cxn modelId="{D97808B5-B02E-4252-9E53-463BB109362D}" type="presParOf" srcId="{3825A446-7AD3-4163-8D3A-198748A3BAC1}" destId="{5F9BCEBB-0276-4A58-81C8-364B7DD37014}" srcOrd="0" destOrd="0" presId="urn:microsoft.com/office/officeart/2005/8/layout/vList3"/>
    <dgm:cxn modelId="{75608B1F-6A5C-4DD8-8F8C-E511AA118342}" type="presParOf" srcId="{5F9BCEBB-0276-4A58-81C8-364B7DD37014}" destId="{45F85DF2-36A4-42FA-99B2-C71DD43B6FF5}" srcOrd="0" destOrd="0" presId="urn:microsoft.com/office/officeart/2005/8/layout/vList3"/>
    <dgm:cxn modelId="{E396BF20-5062-4535-90EA-02CC30A2C2F4}" type="presParOf" srcId="{5F9BCEBB-0276-4A58-81C8-364B7DD37014}" destId="{C5329937-9538-4F08-8159-30A9158A5460}" srcOrd="1" destOrd="0" presId="urn:microsoft.com/office/officeart/2005/8/layout/vList3"/>
    <dgm:cxn modelId="{54FC0FA3-DA7B-4B24-B4E9-CC0F1270A9DF}" type="presParOf" srcId="{3825A446-7AD3-4163-8D3A-198748A3BAC1}" destId="{19954DA6-18E8-4239-8CFC-111AC38AC122}" srcOrd="1" destOrd="0" presId="urn:microsoft.com/office/officeart/2005/8/layout/vList3"/>
    <dgm:cxn modelId="{CB2DE324-637A-420C-B546-946A0654BB6E}" type="presParOf" srcId="{3825A446-7AD3-4163-8D3A-198748A3BAC1}" destId="{CBEF1294-ECBB-44B4-AC63-2589C6EC6565}" srcOrd="2" destOrd="0" presId="urn:microsoft.com/office/officeart/2005/8/layout/vList3"/>
    <dgm:cxn modelId="{6406D5E8-14DD-4EC2-8E67-DC52FC4A27CD}" type="presParOf" srcId="{CBEF1294-ECBB-44B4-AC63-2589C6EC6565}" destId="{2B539351-B15A-445D-A4F6-81859ACF90EB}" srcOrd="0" destOrd="0" presId="urn:microsoft.com/office/officeart/2005/8/layout/vList3"/>
    <dgm:cxn modelId="{B01D21F3-2626-48CC-B371-1A570AE90DC8}" type="presParOf" srcId="{CBEF1294-ECBB-44B4-AC63-2589C6EC6565}" destId="{D2F9C1FB-34A7-42B8-A22F-611625135F6A}" srcOrd="1" destOrd="0" presId="urn:microsoft.com/office/officeart/2005/8/layout/vList3"/>
    <dgm:cxn modelId="{DC624FAF-F966-4A68-84BC-8410D7103E5F}" type="presParOf" srcId="{3825A446-7AD3-4163-8D3A-198748A3BAC1}" destId="{B4194B94-D913-40D3-B654-812262B15356}" srcOrd="3" destOrd="0" presId="urn:microsoft.com/office/officeart/2005/8/layout/vList3"/>
    <dgm:cxn modelId="{BF5142F1-EB43-42E0-9EDD-8042954FF8A5}" type="presParOf" srcId="{3825A446-7AD3-4163-8D3A-198748A3BAC1}" destId="{E814B621-CE6B-4B52-BB64-71FF47F37A65}" srcOrd="4" destOrd="0" presId="urn:microsoft.com/office/officeart/2005/8/layout/vList3"/>
    <dgm:cxn modelId="{71C8C4D3-F9CD-4BF8-957E-CA93F8DC066D}" type="presParOf" srcId="{E814B621-CE6B-4B52-BB64-71FF47F37A65}" destId="{B08673EB-AC4F-4606-9A15-C327429B3D90}" srcOrd="0" destOrd="0" presId="urn:microsoft.com/office/officeart/2005/8/layout/vList3"/>
    <dgm:cxn modelId="{25EDDE75-BC91-4E8B-8265-36DBB642454D}" type="presParOf" srcId="{E814B621-CE6B-4B52-BB64-71FF47F37A65}" destId="{0ED4D9DD-4B89-4716-BB3B-E16C0D02DF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8DFCAA-CE8E-4AE7-8E54-54651918286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E9D523-61B9-49FA-A338-5C1F9DD1D378}">
      <dgm:prSet/>
      <dgm:spPr>
        <a:solidFill>
          <a:srgbClr val="0086C3"/>
        </a:solidFill>
      </dgm:spPr>
      <dgm:t>
        <a:bodyPr/>
        <a:lstStyle/>
        <a:p>
          <a:r>
            <a:rPr lang="en-US" dirty="0">
              <a:latin typeface="Montserrat Medium" panose="00000600000000000000" pitchFamily="2" charset="0"/>
            </a:rPr>
            <a:t>THE POSITIVES: </a:t>
          </a:r>
        </a:p>
      </dgm:t>
    </dgm:pt>
    <dgm:pt modelId="{37B73DC8-D295-4F95-BA9D-57B0ECBBB783}" type="parTrans" cxnId="{1531366C-7A69-4EB5-A17B-24D144C0EC86}">
      <dgm:prSet/>
      <dgm:spPr/>
      <dgm:t>
        <a:bodyPr/>
        <a:lstStyle/>
        <a:p>
          <a:endParaRPr lang="en-US"/>
        </a:p>
      </dgm:t>
    </dgm:pt>
    <dgm:pt modelId="{B0167023-BC62-4410-BBB1-C19C6C0F4A50}" type="sibTrans" cxnId="{1531366C-7A69-4EB5-A17B-24D144C0EC86}">
      <dgm:prSet/>
      <dgm:spPr/>
      <dgm:t>
        <a:bodyPr/>
        <a:lstStyle/>
        <a:p>
          <a:endParaRPr lang="en-US"/>
        </a:p>
      </dgm:t>
    </dgm:pt>
    <dgm:pt modelId="{89B6E280-D38B-4691-AB9B-8A0962576EF6}">
      <dgm:prSet/>
      <dgm:spPr>
        <a:noFill/>
      </dgm:spPr>
      <dgm:t>
        <a:bodyPr/>
        <a:lstStyle/>
        <a:p>
          <a:r>
            <a:rPr lang="en-US" dirty="0">
              <a:solidFill>
                <a:srgbClr val="00355F"/>
              </a:solidFill>
              <a:latin typeface="Montserrat Medium" panose="00000600000000000000" pitchFamily="2" charset="0"/>
            </a:rPr>
            <a:t>Highly-</a:t>
          </a:r>
          <a:r>
            <a:rPr lang="en-US" dirty="0" err="1">
              <a:solidFill>
                <a:srgbClr val="00355F"/>
              </a:solidFill>
              <a:latin typeface="Montserrat Medium" panose="00000600000000000000" pitchFamily="2" charset="0"/>
            </a:rPr>
            <a:t>amenitized</a:t>
          </a:r>
          <a:r>
            <a:rPr lang="en-US" dirty="0">
              <a:solidFill>
                <a:srgbClr val="00355F"/>
              </a:solidFill>
              <a:latin typeface="Montserrat Medium" panose="00000600000000000000" pitchFamily="2" charset="0"/>
            </a:rPr>
            <a:t> area with desirable assets</a:t>
          </a:r>
        </a:p>
      </dgm:t>
    </dgm:pt>
    <dgm:pt modelId="{1BCF6586-9695-4C54-A407-1A3ECE9C75C2}" type="parTrans" cxnId="{F2386214-C6D9-4CFC-A304-62C188D1837E}">
      <dgm:prSet/>
      <dgm:spPr/>
      <dgm:t>
        <a:bodyPr/>
        <a:lstStyle/>
        <a:p>
          <a:endParaRPr lang="en-US"/>
        </a:p>
      </dgm:t>
    </dgm:pt>
    <dgm:pt modelId="{02D6CF03-3EC9-406B-B8A2-FFA5A5CFE5CB}" type="sibTrans" cxnId="{F2386214-C6D9-4CFC-A304-62C188D1837E}">
      <dgm:prSet/>
      <dgm:spPr/>
      <dgm:t>
        <a:bodyPr/>
        <a:lstStyle/>
        <a:p>
          <a:endParaRPr lang="en-US"/>
        </a:p>
      </dgm:t>
    </dgm:pt>
    <dgm:pt modelId="{4BC8E132-29CE-4CD5-AA0A-AD171B2B309E}">
      <dgm:prSet/>
      <dgm:spPr>
        <a:noFill/>
      </dgm:spPr>
      <dgm:t>
        <a:bodyPr/>
        <a:lstStyle/>
        <a:p>
          <a:r>
            <a:rPr lang="en-US" dirty="0">
              <a:solidFill>
                <a:srgbClr val="00355F"/>
              </a:solidFill>
              <a:latin typeface="Montserrat Medium" panose="00000600000000000000" pitchFamily="2" charset="0"/>
            </a:rPr>
            <a:t>Central location pulling talent from high-growth areas </a:t>
          </a:r>
        </a:p>
      </dgm:t>
    </dgm:pt>
    <dgm:pt modelId="{E9681BBD-482B-4646-8790-E3254A5DD864}" type="parTrans" cxnId="{F0C61818-E7B7-41FA-B496-6F01FF708423}">
      <dgm:prSet/>
      <dgm:spPr/>
      <dgm:t>
        <a:bodyPr/>
        <a:lstStyle/>
        <a:p>
          <a:endParaRPr lang="en-US"/>
        </a:p>
      </dgm:t>
    </dgm:pt>
    <dgm:pt modelId="{DE7D7D68-0700-4E94-8AA1-AA6713A216F5}" type="sibTrans" cxnId="{F0C61818-E7B7-41FA-B496-6F01FF708423}">
      <dgm:prSet/>
      <dgm:spPr/>
      <dgm:t>
        <a:bodyPr/>
        <a:lstStyle/>
        <a:p>
          <a:endParaRPr lang="en-US"/>
        </a:p>
      </dgm:t>
    </dgm:pt>
    <dgm:pt modelId="{8944FAEC-35BE-4F0B-A1CF-63D14CED3F91}">
      <dgm:prSet/>
      <dgm:spPr>
        <a:noFill/>
      </dgm:spPr>
      <dgm:t>
        <a:bodyPr/>
        <a:lstStyle/>
        <a:p>
          <a:r>
            <a:rPr lang="en-US" dirty="0">
              <a:solidFill>
                <a:srgbClr val="00355F"/>
              </a:solidFill>
              <a:latin typeface="Montserrat Medium" panose="00000600000000000000" pitchFamily="2" charset="0"/>
            </a:rPr>
            <a:t>TPA growth &amp; accolades support surrounding commercial real estate market </a:t>
          </a:r>
        </a:p>
      </dgm:t>
    </dgm:pt>
    <dgm:pt modelId="{817FC455-8F39-439E-87F6-6974A4579545}" type="parTrans" cxnId="{28B0531D-D5E5-4817-8B67-303A492DA77E}">
      <dgm:prSet/>
      <dgm:spPr/>
      <dgm:t>
        <a:bodyPr/>
        <a:lstStyle/>
        <a:p>
          <a:endParaRPr lang="en-US"/>
        </a:p>
      </dgm:t>
    </dgm:pt>
    <dgm:pt modelId="{A48EA58A-08EF-417B-BC9B-A04ADF1ADEC0}" type="sibTrans" cxnId="{28B0531D-D5E5-4817-8B67-303A492DA77E}">
      <dgm:prSet/>
      <dgm:spPr/>
      <dgm:t>
        <a:bodyPr/>
        <a:lstStyle/>
        <a:p>
          <a:endParaRPr lang="en-US"/>
        </a:p>
      </dgm:t>
    </dgm:pt>
    <dgm:pt modelId="{C3D8F47F-8F12-4441-993F-F4B64808F77B}">
      <dgm:prSet/>
      <dgm:spPr>
        <a:solidFill>
          <a:srgbClr val="0086C3"/>
        </a:solidFill>
      </dgm:spPr>
      <dgm:t>
        <a:bodyPr/>
        <a:lstStyle/>
        <a:p>
          <a:r>
            <a:rPr lang="en-US" dirty="0">
              <a:latin typeface="Montserrat Medium" panose="00000600000000000000" pitchFamily="2" charset="0"/>
            </a:rPr>
            <a:t>THE OPPORTUNITIES:</a:t>
          </a:r>
        </a:p>
      </dgm:t>
    </dgm:pt>
    <dgm:pt modelId="{28932AA9-0DD6-4070-9989-5DAD74A39E14}" type="parTrans" cxnId="{8F2E2479-0593-409F-B4F5-9841E3CBBA67}">
      <dgm:prSet/>
      <dgm:spPr/>
      <dgm:t>
        <a:bodyPr/>
        <a:lstStyle/>
        <a:p>
          <a:endParaRPr lang="en-US"/>
        </a:p>
      </dgm:t>
    </dgm:pt>
    <dgm:pt modelId="{CCBA4964-8AAB-4823-85DB-90930A3521B5}" type="sibTrans" cxnId="{8F2E2479-0593-409F-B4F5-9841E3CBBA67}">
      <dgm:prSet/>
      <dgm:spPr/>
      <dgm:t>
        <a:bodyPr/>
        <a:lstStyle/>
        <a:p>
          <a:endParaRPr lang="en-US"/>
        </a:p>
      </dgm:t>
    </dgm:pt>
    <dgm:pt modelId="{B3B6918F-AEFB-4B6F-BC6C-AF48058F1550}">
      <dgm:prSet/>
      <dgm:spPr>
        <a:noFill/>
      </dgm:spPr>
      <dgm:t>
        <a:bodyPr/>
        <a:lstStyle/>
        <a:p>
          <a:r>
            <a:rPr lang="en-US" dirty="0">
              <a:solidFill>
                <a:srgbClr val="00355F"/>
              </a:solidFill>
              <a:latin typeface="Montserrat Medium" panose="00000600000000000000" pitchFamily="2" charset="0"/>
            </a:rPr>
            <a:t>Westshore not immune to national trends of contraction/consolidation/WFH</a:t>
          </a:r>
        </a:p>
      </dgm:t>
    </dgm:pt>
    <dgm:pt modelId="{92C61782-0FB9-451E-BBC1-0406378D694B}" type="parTrans" cxnId="{C881F145-164A-4A81-8A69-2AFE3D5AB8FF}">
      <dgm:prSet/>
      <dgm:spPr/>
      <dgm:t>
        <a:bodyPr/>
        <a:lstStyle/>
        <a:p>
          <a:endParaRPr lang="en-US"/>
        </a:p>
      </dgm:t>
    </dgm:pt>
    <dgm:pt modelId="{414EDC10-4570-4169-A945-5F2CCEE9EF1C}" type="sibTrans" cxnId="{C881F145-164A-4A81-8A69-2AFE3D5AB8FF}">
      <dgm:prSet/>
      <dgm:spPr/>
      <dgm:t>
        <a:bodyPr/>
        <a:lstStyle/>
        <a:p>
          <a:endParaRPr lang="en-US"/>
        </a:p>
      </dgm:t>
    </dgm:pt>
    <dgm:pt modelId="{95D5E55E-6FC1-4B90-AE32-74B1A888AEC1}">
      <dgm:prSet/>
      <dgm:spPr>
        <a:noFill/>
      </dgm:spPr>
      <dgm:t>
        <a:bodyPr/>
        <a:lstStyle/>
        <a:p>
          <a:r>
            <a:rPr lang="en-US" dirty="0">
              <a:solidFill>
                <a:srgbClr val="00355F"/>
              </a:solidFill>
              <a:latin typeface="Montserrat Medium" panose="00000600000000000000" pitchFamily="2" charset="0"/>
            </a:rPr>
            <a:t>Elevated level of sublease space</a:t>
          </a:r>
        </a:p>
      </dgm:t>
    </dgm:pt>
    <dgm:pt modelId="{ED0882C8-543B-44DB-A7F5-3257489C3C37}" type="parTrans" cxnId="{A7B7490A-F8AF-45ED-A44E-50F3F1CBA102}">
      <dgm:prSet/>
      <dgm:spPr/>
      <dgm:t>
        <a:bodyPr/>
        <a:lstStyle/>
        <a:p>
          <a:endParaRPr lang="en-US"/>
        </a:p>
      </dgm:t>
    </dgm:pt>
    <dgm:pt modelId="{95983AAB-E6E9-4FAB-A2B4-B40D67B0AAB3}" type="sibTrans" cxnId="{A7B7490A-F8AF-45ED-A44E-50F3F1CBA102}">
      <dgm:prSet/>
      <dgm:spPr/>
      <dgm:t>
        <a:bodyPr/>
        <a:lstStyle/>
        <a:p>
          <a:endParaRPr lang="en-US"/>
        </a:p>
      </dgm:t>
    </dgm:pt>
    <dgm:pt modelId="{50CA760A-8C77-4D89-8396-D705D4D51F3D}">
      <dgm:prSet/>
      <dgm:spPr>
        <a:noFill/>
      </dgm:spPr>
      <dgm:t>
        <a:bodyPr/>
        <a:lstStyle/>
        <a:p>
          <a:r>
            <a:rPr lang="en-US" dirty="0">
              <a:solidFill>
                <a:srgbClr val="00355F"/>
              </a:solidFill>
              <a:latin typeface="Montserrat Medium" panose="00000600000000000000" pitchFamily="2" charset="0"/>
            </a:rPr>
            <a:t>Tampa Bay is among top 5 metros with the lowest unemployment rates in the US </a:t>
          </a:r>
        </a:p>
      </dgm:t>
    </dgm:pt>
    <dgm:pt modelId="{B255B96D-273C-4DFB-BC32-E7922E146087}" type="parTrans" cxnId="{CC8D4C0B-C364-4DBC-899A-E468F234A0D8}">
      <dgm:prSet/>
      <dgm:spPr/>
      <dgm:t>
        <a:bodyPr/>
        <a:lstStyle/>
        <a:p>
          <a:endParaRPr lang="en-US"/>
        </a:p>
      </dgm:t>
    </dgm:pt>
    <dgm:pt modelId="{100879E9-8198-45C9-959F-0568AF0A80AE}" type="sibTrans" cxnId="{CC8D4C0B-C364-4DBC-899A-E468F234A0D8}">
      <dgm:prSet/>
      <dgm:spPr/>
      <dgm:t>
        <a:bodyPr/>
        <a:lstStyle/>
        <a:p>
          <a:endParaRPr lang="en-US"/>
        </a:p>
      </dgm:t>
    </dgm:pt>
    <dgm:pt modelId="{767E0CE0-C039-4127-B242-5CF8237D921D}" type="pres">
      <dgm:prSet presAssocID="{8F8DFCAA-CE8E-4AE7-8E54-54651918286B}" presName="linear" presStyleCnt="0">
        <dgm:presLayoutVars>
          <dgm:dir/>
          <dgm:animLvl val="lvl"/>
          <dgm:resizeHandles val="exact"/>
        </dgm:presLayoutVars>
      </dgm:prSet>
      <dgm:spPr/>
    </dgm:pt>
    <dgm:pt modelId="{4E2E7539-A6DF-4DC1-8DEE-12C87DC99B70}" type="pres">
      <dgm:prSet presAssocID="{5FE9D523-61B9-49FA-A338-5C1F9DD1D378}" presName="parentLin" presStyleCnt="0"/>
      <dgm:spPr/>
    </dgm:pt>
    <dgm:pt modelId="{D8CC7BF3-E54C-4590-B469-CFCC669D71CD}" type="pres">
      <dgm:prSet presAssocID="{5FE9D523-61B9-49FA-A338-5C1F9DD1D378}" presName="parentLeftMargin" presStyleLbl="node1" presStyleIdx="0" presStyleCnt="2"/>
      <dgm:spPr/>
    </dgm:pt>
    <dgm:pt modelId="{8E26DB77-A148-4E14-97EA-14EFABF5513E}" type="pres">
      <dgm:prSet presAssocID="{5FE9D523-61B9-49FA-A338-5C1F9DD1D378}" presName="parentText" presStyleLbl="node1" presStyleIdx="0" presStyleCnt="2" custLinFactNeighborY="2475">
        <dgm:presLayoutVars>
          <dgm:chMax val="0"/>
          <dgm:bulletEnabled val="1"/>
        </dgm:presLayoutVars>
      </dgm:prSet>
      <dgm:spPr/>
    </dgm:pt>
    <dgm:pt modelId="{582B76C2-320D-4B12-A193-176B089F06D4}" type="pres">
      <dgm:prSet presAssocID="{5FE9D523-61B9-49FA-A338-5C1F9DD1D378}" presName="negativeSpace" presStyleCnt="0"/>
      <dgm:spPr/>
    </dgm:pt>
    <dgm:pt modelId="{D0C6326B-29E8-45A6-83C7-608A630DEBC6}" type="pres">
      <dgm:prSet presAssocID="{5FE9D523-61B9-49FA-A338-5C1F9DD1D378}" presName="childText" presStyleLbl="conFgAcc1" presStyleIdx="0" presStyleCnt="2">
        <dgm:presLayoutVars>
          <dgm:bulletEnabled val="1"/>
        </dgm:presLayoutVars>
      </dgm:prSet>
      <dgm:spPr/>
    </dgm:pt>
    <dgm:pt modelId="{7CE194B4-880B-4C60-86DD-98E48E89856C}" type="pres">
      <dgm:prSet presAssocID="{B0167023-BC62-4410-BBB1-C19C6C0F4A50}" presName="spaceBetweenRectangles" presStyleCnt="0"/>
      <dgm:spPr/>
    </dgm:pt>
    <dgm:pt modelId="{A3F2D67E-95E8-4488-931F-8D6F75D22206}" type="pres">
      <dgm:prSet presAssocID="{C3D8F47F-8F12-4441-993F-F4B64808F77B}" presName="parentLin" presStyleCnt="0"/>
      <dgm:spPr/>
    </dgm:pt>
    <dgm:pt modelId="{F2AE543E-1F31-4017-954B-079E983262C7}" type="pres">
      <dgm:prSet presAssocID="{C3D8F47F-8F12-4441-993F-F4B64808F77B}" presName="parentLeftMargin" presStyleLbl="node1" presStyleIdx="0" presStyleCnt="2"/>
      <dgm:spPr/>
    </dgm:pt>
    <dgm:pt modelId="{E134ADEF-B06E-4849-8D01-8D1246D50721}" type="pres">
      <dgm:prSet presAssocID="{C3D8F47F-8F12-4441-993F-F4B64808F77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56058E2-6ABE-4271-8E13-233DCA8CF624}" type="pres">
      <dgm:prSet presAssocID="{C3D8F47F-8F12-4441-993F-F4B64808F77B}" presName="negativeSpace" presStyleCnt="0"/>
      <dgm:spPr/>
    </dgm:pt>
    <dgm:pt modelId="{EB005675-BFD5-4C25-9B6C-C5F36936CFE7}" type="pres">
      <dgm:prSet presAssocID="{C3D8F47F-8F12-4441-993F-F4B64808F77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7B7490A-F8AF-45ED-A44E-50F3F1CBA102}" srcId="{C3D8F47F-8F12-4441-993F-F4B64808F77B}" destId="{95D5E55E-6FC1-4B90-AE32-74B1A888AEC1}" srcOrd="1" destOrd="0" parTransId="{ED0882C8-543B-44DB-A7F5-3257489C3C37}" sibTransId="{95983AAB-E6E9-4FAB-A2B4-B40D67B0AAB3}"/>
    <dgm:cxn modelId="{CC8D4C0B-C364-4DBC-899A-E468F234A0D8}" srcId="{5FE9D523-61B9-49FA-A338-5C1F9DD1D378}" destId="{50CA760A-8C77-4D89-8396-D705D4D51F3D}" srcOrd="3" destOrd="0" parTransId="{B255B96D-273C-4DFB-BC32-E7922E146087}" sibTransId="{100879E9-8198-45C9-959F-0568AF0A80AE}"/>
    <dgm:cxn modelId="{F2386214-C6D9-4CFC-A304-62C188D1837E}" srcId="{5FE9D523-61B9-49FA-A338-5C1F9DD1D378}" destId="{89B6E280-D38B-4691-AB9B-8A0962576EF6}" srcOrd="0" destOrd="0" parTransId="{1BCF6586-9695-4C54-A407-1A3ECE9C75C2}" sibTransId="{02D6CF03-3EC9-406B-B8A2-FFA5A5CFE5CB}"/>
    <dgm:cxn modelId="{F0C61818-E7B7-41FA-B496-6F01FF708423}" srcId="{5FE9D523-61B9-49FA-A338-5C1F9DD1D378}" destId="{4BC8E132-29CE-4CD5-AA0A-AD171B2B309E}" srcOrd="1" destOrd="0" parTransId="{E9681BBD-482B-4646-8790-E3254A5DD864}" sibTransId="{DE7D7D68-0700-4E94-8AA1-AA6713A216F5}"/>
    <dgm:cxn modelId="{79D4261D-B060-4401-B979-C98BF9401DEA}" type="presOf" srcId="{5FE9D523-61B9-49FA-A338-5C1F9DD1D378}" destId="{D8CC7BF3-E54C-4590-B469-CFCC669D71CD}" srcOrd="0" destOrd="0" presId="urn:microsoft.com/office/officeart/2005/8/layout/list1"/>
    <dgm:cxn modelId="{28B0531D-D5E5-4817-8B67-303A492DA77E}" srcId="{5FE9D523-61B9-49FA-A338-5C1F9DD1D378}" destId="{8944FAEC-35BE-4F0B-A1CF-63D14CED3F91}" srcOrd="2" destOrd="0" parTransId="{817FC455-8F39-439E-87F6-6974A4579545}" sibTransId="{A48EA58A-08EF-417B-BC9B-A04ADF1ADEC0}"/>
    <dgm:cxn modelId="{74DFEA27-D313-4FE4-A624-E46139C61232}" type="presOf" srcId="{C3D8F47F-8F12-4441-993F-F4B64808F77B}" destId="{E134ADEF-B06E-4849-8D01-8D1246D50721}" srcOrd="1" destOrd="0" presId="urn:microsoft.com/office/officeart/2005/8/layout/list1"/>
    <dgm:cxn modelId="{560ABC60-8A75-4884-814C-4878A25727AF}" type="presOf" srcId="{B3B6918F-AEFB-4B6F-BC6C-AF48058F1550}" destId="{EB005675-BFD5-4C25-9B6C-C5F36936CFE7}" srcOrd="0" destOrd="0" presId="urn:microsoft.com/office/officeart/2005/8/layout/list1"/>
    <dgm:cxn modelId="{C881F145-164A-4A81-8A69-2AFE3D5AB8FF}" srcId="{C3D8F47F-8F12-4441-993F-F4B64808F77B}" destId="{B3B6918F-AEFB-4B6F-BC6C-AF48058F1550}" srcOrd="0" destOrd="0" parTransId="{92C61782-0FB9-451E-BBC1-0406378D694B}" sibTransId="{414EDC10-4570-4169-A945-5F2CCEE9EF1C}"/>
    <dgm:cxn modelId="{66560D6C-CE20-40E6-8D9E-BB021B199A07}" type="presOf" srcId="{89B6E280-D38B-4691-AB9B-8A0962576EF6}" destId="{D0C6326B-29E8-45A6-83C7-608A630DEBC6}" srcOrd="0" destOrd="0" presId="urn:microsoft.com/office/officeart/2005/8/layout/list1"/>
    <dgm:cxn modelId="{1531366C-7A69-4EB5-A17B-24D144C0EC86}" srcId="{8F8DFCAA-CE8E-4AE7-8E54-54651918286B}" destId="{5FE9D523-61B9-49FA-A338-5C1F9DD1D378}" srcOrd="0" destOrd="0" parTransId="{37B73DC8-D295-4F95-BA9D-57B0ECBBB783}" sibTransId="{B0167023-BC62-4410-BBB1-C19C6C0F4A50}"/>
    <dgm:cxn modelId="{FDFAE870-445F-4EA4-A7A7-9C02BDCD2DB4}" type="presOf" srcId="{8944FAEC-35BE-4F0B-A1CF-63D14CED3F91}" destId="{D0C6326B-29E8-45A6-83C7-608A630DEBC6}" srcOrd="0" destOrd="2" presId="urn:microsoft.com/office/officeart/2005/8/layout/list1"/>
    <dgm:cxn modelId="{8F2E2479-0593-409F-B4F5-9841E3CBBA67}" srcId="{8F8DFCAA-CE8E-4AE7-8E54-54651918286B}" destId="{C3D8F47F-8F12-4441-993F-F4B64808F77B}" srcOrd="1" destOrd="0" parTransId="{28932AA9-0DD6-4070-9989-5DAD74A39E14}" sibTransId="{CCBA4964-8AAB-4823-85DB-90930A3521B5}"/>
    <dgm:cxn modelId="{E4FE4E5A-9EF9-429E-BE5E-EA29A314D361}" type="presOf" srcId="{50CA760A-8C77-4D89-8396-D705D4D51F3D}" destId="{D0C6326B-29E8-45A6-83C7-608A630DEBC6}" srcOrd="0" destOrd="3" presId="urn:microsoft.com/office/officeart/2005/8/layout/list1"/>
    <dgm:cxn modelId="{B00BDC87-7FE4-45BE-B9B2-4D722BF407DC}" type="presOf" srcId="{4BC8E132-29CE-4CD5-AA0A-AD171B2B309E}" destId="{D0C6326B-29E8-45A6-83C7-608A630DEBC6}" srcOrd="0" destOrd="1" presId="urn:microsoft.com/office/officeart/2005/8/layout/list1"/>
    <dgm:cxn modelId="{F7F8E79E-0B9F-4931-A382-0B02BFA2773A}" type="presOf" srcId="{8F8DFCAA-CE8E-4AE7-8E54-54651918286B}" destId="{767E0CE0-C039-4127-B242-5CF8237D921D}" srcOrd="0" destOrd="0" presId="urn:microsoft.com/office/officeart/2005/8/layout/list1"/>
    <dgm:cxn modelId="{21D443A0-D7DC-44DF-B91D-D28156A1CB37}" type="presOf" srcId="{C3D8F47F-8F12-4441-993F-F4B64808F77B}" destId="{F2AE543E-1F31-4017-954B-079E983262C7}" srcOrd="0" destOrd="0" presId="urn:microsoft.com/office/officeart/2005/8/layout/list1"/>
    <dgm:cxn modelId="{B88BB3EC-9874-47CB-AC0E-E19984C1BC1A}" type="presOf" srcId="{5FE9D523-61B9-49FA-A338-5C1F9DD1D378}" destId="{8E26DB77-A148-4E14-97EA-14EFABF5513E}" srcOrd="1" destOrd="0" presId="urn:microsoft.com/office/officeart/2005/8/layout/list1"/>
    <dgm:cxn modelId="{CE643AF2-7099-439D-8F36-38F074FB68F0}" type="presOf" srcId="{95D5E55E-6FC1-4B90-AE32-74B1A888AEC1}" destId="{EB005675-BFD5-4C25-9B6C-C5F36936CFE7}" srcOrd="0" destOrd="1" presId="urn:microsoft.com/office/officeart/2005/8/layout/list1"/>
    <dgm:cxn modelId="{798A4DCD-E1F1-4134-AF4C-0B69F837E33B}" type="presParOf" srcId="{767E0CE0-C039-4127-B242-5CF8237D921D}" destId="{4E2E7539-A6DF-4DC1-8DEE-12C87DC99B70}" srcOrd="0" destOrd="0" presId="urn:microsoft.com/office/officeart/2005/8/layout/list1"/>
    <dgm:cxn modelId="{3CB6A83F-022E-4290-A12E-F68513117020}" type="presParOf" srcId="{4E2E7539-A6DF-4DC1-8DEE-12C87DC99B70}" destId="{D8CC7BF3-E54C-4590-B469-CFCC669D71CD}" srcOrd="0" destOrd="0" presId="urn:microsoft.com/office/officeart/2005/8/layout/list1"/>
    <dgm:cxn modelId="{0DFA79C8-08A0-470E-AF91-E5F4D42FA197}" type="presParOf" srcId="{4E2E7539-A6DF-4DC1-8DEE-12C87DC99B70}" destId="{8E26DB77-A148-4E14-97EA-14EFABF5513E}" srcOrd="1" destOrd="0" presId="urn:microsoft.com/office/officeart/2005/8/layout/list1"/>
    <dgm:cxn modelId="{88D46567-6FAC-4CB3-83D4-E0E81D93A13E}" type="presParOf" srcId="{767E0CE0-C039-4127-B242-5CF8237D921D}" destId="{582B76C2-320D-4B12-A193-176B089F06D4}" srcOrd="1" destOrd="0" presId="urn:microsoft.com/office/officeart/2005/8/layout/list1"/>
    <dgm:cxn modelId="{B880F3FE-DA23-4002-835D-958CA4CE2D81}" type="presParOf" srcId="{767E0CE0-C039-4127-B242-5CF8237D921D}" destId="{D0C6326B-29E8-45A6-83C7-608A630DEBC6}" srcOrd="2" destOrd="0" presId="urn:microsoft.com/office/officeart/2005/8/layout/list1"/>
    <dgm:cxn modelId="{91F732C5-C479-48F8-8E42-ED5747D732C4}" type="presParOf" srcId="{767E0CE0-C039-4127-B242-5CF8237D921D}" destId="{7CE194B4-880B-4C60-86DD-98E48E89856C}" srcOrd="3" destOrd="0" presId="urn:microsoft.com/office/officeart/2005/8/layout/list1"/>
    <dgm:cxn modelId="{A3FB16E6-DF7D-4A70-AB07-DE4101380754}" type="presParOf" srcId="{767E0CE0-C039-4127-B242-5CF8237D921D}" destId="{A3F2D67E-95E8-4488-931F-8D6F75D22206}" srcOrd="4" destOrd="0" presId="urn:microsoft.com/office/officeart/2005/8/layout/list1"/>
    <dgm:cxn modelId="{B07B0598-139F-4423-A55F-0B93390C9AE9}" type="presParOf" srcId="{A3F2D67E-95E8-4488-931F-8D6F75D22206}" destId="{F2AE543E-1F31-4017-954B-079E983262C7}" srcOrd="0" destOrd="0" presId="urn:microsoft.com/office/officeart/2005/8/layout/list1"/>
    <dgm:cxn modelId="{E74A9499-9AB5-48F7-8E67-F2A6A78A5691}" type="presParOf" srcId="{A3F2D67E-95E8-4488-931F-8D6F75D22206}" destId="{E134ADEF-B06E-4849-8D01-8D1246D50721}" srcOrd="1" destOrd="0" presId="urn:microsoft.com/office/officeart/2005/8/layout/list1"/>
    <dgm:cxn modelId="{9BA125B3-BB59-49FA-A4F4-72B2A09F1A40}" type="presParOf" srcId="{767E0CE0-C039-4127-B242-5CF8237D921D}" destId="{A56058E2-6ABE-4271-8E13-233DCA8CF624}" srcOrd="5" destOrd="0" presId="urn:microsoft.com/office/officeart/2005/8/layout/list1"/>
    <dgm:cxn modelId="{E8C16BBE-9DFF-4002-8308-9AEC2FF0A1A3}" type="presParOf" srcId="{767E0CE0-C039-4127-B242-5CF8237D921D}" destId="{EB005675-BFD5-4C25-9B6C-C5F36936CFE7}" srcOrd="6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29937-9538-4F08-8159-30A9158A5460}">
      <dsp:nvSpPr>
        <dsp:cNvPr id="0" name=""/>
        <dsp:cNvSpPr/>
      </dsp:nvSpPr>
      <dsp:spPr>
        <a:xfrm rot="10800000">
          <a:off x="2085236" y="5588"/>
          <a:ext cx="6486144" cy="1806035"/>
        </a:xfrm>
        <a:prstGeom prst="homePlate">
          <a:avLst/>
        </a:prstGeom>
        <a:solidFill>
          <a:srgbClr val="0035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41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Montserrat SemiBold" panose="020B0604020202020204" pitchFamily="2" charset="0"/>
            </a:rPr>
            <a:t>FBI Building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Montserrat SemiBold" panose="020B0604020202020204" pitchFamily="2" charset="0"/>
            </a:rPr>
            <a:t>$70,400,000 ($510/PSF)</a:t>
          </a:r>
        </a:p>
      </dsp:txBody>
      <dsp:txXfrm rot="10800000">
        <a:off x="2536745" y="5588"/>
        <a:ext cx="6034635" cy="1806035"/>
      </dsp:txXfrm>
    </dsp:sp>
    <dsp:sp modelId="{45F85DF2-36A4-42FA-99B2-C71DD43B6FF5}">
      <dsp:nvSpPr>
        <dsp:cNvPr id="0" name=""/>
        <dsp:cNvSpPr/>
      </dsp:nvSpPr>
      <dsp:spPr>
        <a:xfrm>
          <a:off x="1182219" y="5588"/>
          <a:ext cx="1806035" cy="1806035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9C1FB-34A7-42B8-A22F-611625135F6A}">
      <dsp:nvSpPr>
        <dsp:cNvPr id="0" name=""/>
        <dsp:cNvSpPr/>
      </dsp:nvSpPr>
      <dsp:spPr>
        <a:xfrm rot="10800000">
          <a:off x="2085236" y="2350738"/>
          <a:ext cx="6486144" cy="1806035"/>
        </a:xfrm>
        <a:prstGeom prst="homePlate">
          <a:avLst/>
        </a:prstGeom>
        <a:solidFill>
          <a:srgbClr val="0035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41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Montserrat SemiBold" panose="00000700000000000000" pitchFamily="2" charset="0"/>
            </a:rPr>
            <a:t>Bridgeport Center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Montserrat SemiBold" panose="00000700000000000000" pitchFamily="2" charset="0"/>
            </a:rPr>
            <a:t>$40,000,000 ($222/PSF)</a:t>
          </a:r>
        </a:p>
      </dsp:txBody>
      <dsp:txXfrm rot="10800000">
        <a:off x="2536745" y="2350738"/>
        <a:ext cx="6034635" cy="1806035"/>
      </dsp:txXfrm>
    </dsp:sp>
    <dsp:sp modelId="{2B539351-B15A-445D-A4F6-81859ACF90EB}">
      <dsp:nvSpPr>
        <dsp:cNvPr id="0" name=""/>
        <dsp:cNvSpPr/>
      </dsp:nvSpPr>
      <dsp:spPr>
        <a:xfrm>
          <a:off x="1182219" y="2350738"/>
          <a:ext cx="1806035" cy="1806035"/>
        </a:xfrm>
        <a:prstGeom prst="ellipse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4D9DD-4B89-4716-BB3B-E16C0D02DF7E}">
      <dsp:nvSpPr>
        <dsp:cNvPr id="0" name=""/>
        <dsp:cNvSpPr/>
      </dsp:nvSpPr>
      <dsp:spPr>
        <a:xfrm rot="10800000">
          <a:off x="2085236" y="4695888"/>
          <a:ext cx="6486144" cy="1806035"/>
        </a:xfrm>
        <a:prstGeom prst="homePlate">
          <a:avLst/>
        </a:prstGeom>
        <a:solidFill>
          <a:srgbClr val="0035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41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Montserrat SemiBold" panose="00000700000000000000" pitchFamily="2" charset="0"/>
            </a:rPr>
            <a:t>6550 W. Hillsborough Ave    (Verizon Building)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Montserrat SemiBold" panose="00000700000000000000" pitchFamily="2" charset="0"/>
            </a:rPr>
            <a:t>$27,300,000 ($169/PSF)</a:t>
          </a:r>
        </a:p>
      </dsp:txBody>
      <dsp:txXfrm rot="10800000">
        <a:off x="2536745" y="4695888"/>
        <a:ext cx="6034635" cy="1806035"/>
      </dsp:txXfrm>
    </dsp:sp>
    <dsp:sp modelId="{B08673EB-AC4F-4606-9A15-C327429B3D90}">
      <dsp:nvSpPr>
        <dsp:cNvPr id="0" name=""/>
        <dsp:cNvSpPr/>
      </dsp:nvSpPr>
      <dsp:spPr>
        <a:xfrm>
          <a:off x="1182219" y="4695888"/>
          <a:ext cx="1806035" cy="1806035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29937-9538-4F08-8159-30A9158A5460}">
      <dsp:nvSpPr>
        <dsp:cNvPr id="0" name=""/>
        <dsp:cNvSpPr/>
      </dsp:nvSpPr>
      <dsp:spPr>
        <a:xfrm rot="10800000">
          <a:off x="2085236" y="5588"/>
          <a:ext cx="6486144" cy="1806035"/>
        </a:xfrm>
        <a:prstGeom prst="homePlate">
          <a:avLst/>
        </a:prstGeom>
        <a:solidFill>
          <a:srgbClr val="0035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41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Montserrat SemiBold" panose="00000700000000000000" pitchFamily="2" charset="0"/>
            </a:rPr>
            <a:t>Independence Center I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Montserrat SemiBold" panose="00000700000000000000" pitchFamily="2" charset="0"/>
            </a:rPr>
            <a:t>$23,000,000 ($289/PSF)</a:t>
          </a:r>
        </a:p>
      </dsp:txBody>
      <dsp:txXfrm rot="10800000">
        <a:off x="2536745" y="5588"/>
        <a:ext cx="6034635" cy="1806035"/>
      </dsp:txXfrm>
    </dsp:sp>
    <dsp:sp modelId="{45F85DF2-36A4-42FA-99B2-C71DD43B6FF5}">
      <dsp:nvSpPr>
        <dsp:cNvPr id="0" name=""/>
        <dsp:cNvSpPr/>
      </dsp:nvSpPr>
      <dsp:spPr>
        <a:xfrm>
          <a:off x="1182219" y="5588"/>
          <a:ext cx="1806035" cy="180603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9C1FB-34A7-42B8-A22F-611625135F6A}">
      <dsp:nvSpPr>
        <dsp:cNvPr id="0" name=""/>
        <dsp:cNvSpPr/>
      </dsp:nvSpPr>
      <dsp:spPr>
        <a:xfrm rot="10800000">
          <a:off x="2085236" y="2350738"/>
          <a:ext cx="6486144" cy="1806035"/>
        </a:xfrm>
        <a:prstGeom prst="homePlate">
          <a:avLst/>
        </a:prstGeom>
        <a:solidFill>
          <a:srgbClr val="0035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41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Montserrat SemiBold" panose="00000700000000000000" pitchFamily="2" charset="0"/>
            </a:rPr>
            <a:t>The Bridge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Montserrat SemiBold" panose="00000700000000000000" pitchFamily="2" charset="0"/>
            </a:rPr>
            <a:t>$14,225,200 ($145/PSF)</a:t>
          </a:r>
        </a:p>
      </dsp:txBody>
      <dsp:txXfrm rot="10800000">
        <a:off x="2536745" y="2350738"/>
        <a:ext cx="6034635" cy="1806035"/>
      </dsp:txXfrm>
    </dsp:sp>
    <dsp:sp modelId="{2B539351-B15A-445D-A4F6-81859ACF90EB}">
      <dsp:nvSpPr>
        <dsp:cNvPr id="0" name=""/>
        <dsp:cNvSpPr/>
      </dsp:nvSpPr>
      <dsp:spPr>
        <a:xfrm>
          <a:off x="1182219" y="2350738"/>
          <a:ext cx="1806035" cy="180603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4D9DD-4B89-4716-BB3B-E16C0D02DF7E}">
      <dsp:nvSpPr>
        <dsp:cNvPr id="0" name=""/>
        <dsp:cNvSpPr/>
      </dsp:nvSpPr>
      <dsp:spPr>
        <a:xfrm rot="10800000">
          <a:off x="2085236" y="4701476"/>
          <a:ext cx="6486144" cy="1806035"/>
        </a:xfrm>
        <a:prstGeom prst="homePlate">
          <a:avLst/>
        </a:prstGeom>
        <a:solidFill>
          <a:srgbClr val="0035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41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Montserrat SemiBold" panose="00000700000000000000" pitchFamily="2" charset="0"/>
            </a:rPr>
            <a:t>4401 W. Kennedy Blvd </a:t>
          </a:r>
          <a:br>
            <a:rPr lang="en-US" sz="2800" kern="1200" dirty="0">
              <a:latin typeface="Montserrat SemiBold" panose="00000700000000000000" pitchFamily="2" charset="0"/>
            </a:rPr>
          </a:br>
          <a:r>
            <a:rPr lang="en-US" sz="2800" kern="1200" dirty="0">
              <a:latin typeface="Montserrat SemiBold" panose="00000700000000000000" pitchFamily="2" charset="0"/>
            </a:rPr>
            <a:t>(Kennedy Building A&amp;B)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Montserrat SemiBold" panose="00000700000000000000" pitchFamily="2" charset="0"/>
            </a:rPr>
            <a:t> $7,900,000 ($280/PSF)</a:t>
          </a:r>
        </a:p>
      </dsp:txBody>
      <dsp:txXfrm rot="10800000">
        <a:off x="2536745" y="4701476"/>
        <a:ext cx="6034635" cy="1806035"/>
      </dsp:txXfrm>
    </dsp:sp>
    <dsp:sp modelId="{B08673EB-AC4F-4606-9A15-C327429B3D90}">
      <dsp:nvSpPr>
        <dsp:cNvPr id="0" name=""/>
        <dsp:cNvSpPr/>
      </dsp:nvSpPr>
      <dsp:spPr>
        <a:xfrm>
          <a:off x="1182219" y="4695888"/>
          <a:ext cx="1806035" cy="1806035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6326B-29E8-45A6-83C7-608A630DEBC6}">
      <dsp:nvSpPr>
        <dsp:cNvPr id="0" name=""/>
        <dsp:cNvSpPr/>
      </dsp:nvSpPr>
      <dsp:spPr>
        <a:xfrm>
          <a:off x="0" y="469020"/>
          <a:ext cx="15872564" cy="33516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1887" tIns="583184" rIns="123188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00355F"/>
              </a:solidFill>
              <a:latin typeface="Montserrat Medium" panose="00000600000000000000" pitchFamily="2" charset="0"/>
            </a:rPr>
            <a:t>Highly-</a:t>
          </a:r>
          <a:r>
            <a:rPr lang="en-US" sz="2800" kern="1200" dirty="0" err="1">
              <a:solidFill>
                <a:srgbClr val="00355F"/>
              </a:solidFill>
              <a:latin typeface="Montserrat Medium" panose="00000600000000000000" pitchFamily="2" charset="0"/>
            </a:rPr>
            <a:t>amenitized</a:t>
          </a:r>
          <a:r>
            <a:rPr lang="en-US" sz="2800" kern="1200" dirty="0">
              <a:solidFill>
                <a:srgbClr val="00355F"/>
              </a:solidFill>
              <a:latin typeface="Montserrat Medium" panose="00000600000000000000" pitchFamily="2" charset="0"/>
            </a:rPr>
            <a:t> area with desirable assets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00355F"/>
              </a:solidFill>
              <a:latin typeface="Montserrat Medium" panose="00000600000000000000" pitchFamily="2" charset="0"/>
            </a:rPr>
            <a:t>Central location pulling talent from high-growth areas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00355F"/>
              </a:solidFill>
              <a:latin typeface="Montserrat Medium" panose="00000600000000000000" pitchFamily="2" charset="0"/>
            </a:rPr>
            <a:t>TPA growth &amp; accolades support surrounding commercial real estate market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00355F"/>
              </a:solidFill>
              <a:latin typeface="Montserrat Medium" panose="00000600000000000000" pitchFamily="2" charset="0"/>
            </a:rPr>
            <a:t>Tampa Bay is among top 5 metros with the lowest unemployment rates in the US </a:t>
          </a:r>
        </a:p>
      </dsp:txBody>
      <dsp:txXfrm>
        <a:off x="0" y="469020"/>
        <a:ext cx="15872564" cy="3351600"/>
      </dsp:txXfrm>
    </dsp:sp>
    <dsp:sp modelId="{8E26DB77-A148-4E14-97EA-14EFABF5513E}">
      <dsp:nvSpPr>
        <dsp:cNvPr id="0" name=""/>
        <dsp:cNvSpPr/>
      </dsp:nvSpPr>
      <dsp:spPr>
        <a:xfrm>
          <a:off x="793628" y="76197"/>
          <a:ext cx="11110794" cy="826560"/>
        </a:xfrm>
        <a:prstGeom prst="roundRect">
          <a:avLst/>
        </a:prstGeom>
        <a:solidFill>
          <a:srgbClr val="008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962" tIns="0" rIns="41996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Montserrat Medium" panose="00000600000000000000" pitchFamily="2" charset="0"/>
            </a:rPr>
            <a:t>THE POSITIVES: </a:t>
          </a:r>
        </a:p>
      </dsp:txBody>
      <dsp:txXfrm>
        <a:off x="833977" y="116546"/>
        <a:ext cx="11030096" cy="745862"/>
      </dsp:txXfrm>
    </dsp:sp>
    <dsp:sp modelId="{EB005675-BFD5-4C25-9B6C-C5F36936CFE7}">
      <dsp:nvSpPr>
        <dsp:cNvPr id="0" name=""/>
        <dsp:cNvSpPr/>
      </dsp:nvSpPr>
      <dsp:spPr>
        <a:xfrm>
          <a:off x="0" y="4385100"/>
          <a:ext cx="15872564" cy="20286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1887" tIns="583184" rIns="123188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00355F"/>
              </a:solidFill>
              <a:latin typeface="Montserrat Medium" panose="00000600000000000000" pitchFamily="2" charset="0"/>
            </a:rPr>
            <a:t>Westshore not immune to national trends of contraction/consolidation/WFH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00355F"/>
              </a:solidFill>
              <a:latin typeface="Montserrat Medium" panose="00000600000000000000" pitchFamily="2" charset="0"/>
            </a:rPr>
            <a:t>Elevated level of sublease space</a:t>
          </a:r>
        </a:p>
      </dsp:txBody>
      <dsp:txXfrm>
        <a:off x="0" y="4385100"/>
        <a:ext cx="15872564" cy="2028600"/>
      </dsp:txXfrm>
    </dsp:sp>
    <dsp:sp modelId="{E134ADEF-B06E-4849-8D01-8D1246D50721}">
      <dsp:nvSpPr>
        <dsp:cNvPr id="0" name=""/>
        <dsp:cNvSpPr/>
      </dsp:nvSpPr>
      <dsp:spPr>
        <a:xfrm>
          <a:off x="793628" y="3971820"/>
          <a:ext cx="11110794" cy="826560"/>
        </a:xfrm>
        <a:prstGeom prst="roundRect">
          <a:avLst/>
        </a:prstGeom>
        <a:solidFill>
          <a:srgbClr val="008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962" tIns="0" rIns="41996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Montserrat Medium" panose="00000600000000000000" pitchFamily="2" charset="0"/>
            </a:rPr>
            <a:t>THE OPPORTUNITIES:</a:t>
          </a:r>
        </a:p>
      </dsp:txBody>
      <dsp:txXfrm>
        <a:off x="833977" y="4012169"/>
        <a:ext cx="11030096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pixabay.com/de/rot-kreis-logo-runde-element-161891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71" b="77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2954832" cy="2954832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86C3">
                <a:alpha val="8470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954832" y="2954832"/>
            <a:ext cx="15333168" cy="5734830"/>
            <a:chOff x="0" y="0"/>
            <a:chExt cx="7996310" cy="29907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96310" cy="2990738"/>
            </a:xfrm>
            <a:custGeom>
              <a:avLst/>
              <a:gdLst/>
              <a:ahLst/>
              <a:cxnLst/>
              <a:rect l="l" t="t" r="r" b="b"/>
              <a:pathLst>
                <a:path w="7996310" h="2990738">
                  <a:moveTo>
                    <a:pt x="0" y="0"/>
                  </a:moveTo>
                  <a:lnTo>
                    <a:pt x="7996310" y="0"/>
                  </a:lnTo>
                  <a:lnTo>
                    <a:pt x="7996310" y="2990738"/>
                  </a:lnTo>
                  <a:lnTo>
                    <a:pt x="0" y="2990738"/>
                  </a:lnTo>
                  <a:close/>
                </a:path>
              </a:pathLst>
            </a:custGeom>
            <a:solidFill>
              <a:srgbClr val="00355F">
                <a:alpha val="84706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03143" y="7261969"/>
            <a:ext cx="4818273" cy="8169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37547" y="6480649"/>
            <a:ext cx="3465342" cy="198019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652449" y="3354231"/>
            <a:ext cx="9937931" cy="117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4500" dirty="0">
                <a:solidFill>
                  <a:srgbClr val="FFFFFF"/>
                </a:solidFill>
                <a:latin typeface="Montserrat Extra-Bold Bold"/>
              </a:rPr>
              <a:t>21st Annual </a:t>
            </a:r>
          </a:p>
          <a:p>
            <a:pPr algn="ctr">
              <a:lnSpc>
                <a:spcPts val="4590"/>
              </a:lnSpc>
            </a:pPr>
            <a:r>
              <a:rPr lang="en-US" sz="4500" dirty="0">
                <a:solidFill>
                  <a:srgbClr val="FFFFFF"/>
                </a:solidFill>
                <a:latin typeface="Montserrat Extra-Bold Bold"/>
              </a:rPr>
              <a:t>Westshore Development Forum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72195" y="413475"/>
            <a:ext cx="4630855" cy="2036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0" dirty="0">
                <a:solidFill>
                  <a:srgbClr val="FFFFFF"/>
                </a:solidFill>
                <a:latin typeface="Montserrat Bold"/>
              </a:rPr>
              <a:t>Lauren Coup</a:t>
            </a:r>
          </a:p>
          <a:p>
            <a:pPr algn="ctr">
              <a:lnSpc>
                <a:spcPts val="3865"/>
              </a:lnSpc>
            </a:pPr>
            <a:r>
              <a:rPr lang="en-US" sz="2760" dirty="0">
                <a:solidFill>
                  <a:srgbClr val="FFFFFF"/>
                </a:solidFill>
                <a:latin typeface="Montserrat"/>
              </a:rPr>
              <a:t>Senior Director of Leasing </a:t>
            </a:r>
          </a:p>
          <a:p>
            <a:pPr algn="ctr">
              <a:lnSpc>
                <a:spcPts val="3865"/>
              </a:lnSpc>
            </a:pPr>
            <a:r>
              <a:rPr lang="en-US" sz="2760" dirty="0">
                <a:solidFill>
                  <a:srgbClr val="FFFFFF"/>
                </a:solidFill>
                <a:latin typeface="Montserrat"/>
              </a:rPr>
              <a:t>Highwoods Properties</a:t>
            </a:r>
          </a:p>
          <a:p>
            <a:pPr algn="ctr">
              <a:lnSpc>
                <a:spcPts val="3865"/>
              </a:lnSpc>
            </a:pPr>
            <a:r>
              <a:rPr lang="en-US" sz="2760" dirty="0">
                <a:solidFill>
                  <a:srgbClr val="FFFFFF"/>
                </a:solidFill>
                <a:latin typeface="Montserrat"/>
              </a:rPr>
              <a:t>May 18, 2023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53587" y="5038725"/>
            <a:ext cx="12535657" cy="936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FFFFFF"/>
                </a:solidFill>
                <a:latin typeface="Montserrat Extra-Bold Bold"/>
              </a:rPr>
              <a:t>Westshore Office Market Update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12F0B78E-4B69-FE42-C3DE-AE4C1A85A669}"/>
              </a:ext>
            </a:extLst>
          </p:cNvPr>
          <p:cNvSpPr/>
          <p:nvPr/>
        </p:nvSpPr>
        <p:spPr>
          <a:xfrm>
            <a:off x="0" y="0"/>
            <a:ext cx="18288000" cy="1562100"/>
          </a:xfrm>
          <a:prstGeom prst="rect">
            <a:avLst/>
          </a:prstGeom>
          <a:solidFill>
            <a:srgbClr val="003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086C3"/>
            </a:solidFill>
          </p:spPr>
        </p:sp>
      </p:grpSp>
      <p:sp>
        <p:nvSpPr>
          <p:cNvPr id="47" name="TextBox 47"/>
          <p:cNvSpPr txBox="1"/>
          <p:nvPr/>
        </p:nvSpPr>
        <p:spPr>
          <a:xfrm>
            <a:off x="1066800" y="92183"/>
            <a:ext cx="15773400" cy="9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chemeClr val="bg1"/>
                </a:solidFill>
                <a:latin typeface="Montserrat Extra-Bold Bold"/>
              </a:rPr>
              <a:t>WESTSHORE’S FINAL REPORT CARD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ECB5BD4-2DF5-8240-BC2B-B266C1547C42}"/>
              </a:ext>
            </a:extLst>
          </p:cNvPr>
          <p:cNvSpPr txBox="1"/>
          <p:nvPr/>
        </p:nvSpPr>
        <p:spPr>
          <a:xfrm>
            <a:off x="967636" y="1388227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00355F"/>
                </a:solidFill>
                <a:latin typeface="Montserrat Bold" panose="00000800000000000000" charset="0"/>
              </a:rPr>
              <a:t>A-</a:t>
            </a:r>
          </a:p>
        </p:txBody>
      </p:sp>
      <p:sp>
        <p:nvSpPr>
          <p:cNvPr id="68" name="TextBox 64">
            <a:extLst>
              <a:ext uri="{FF2B5EF4-FFF2-40B4-BE49-F238E27FC236}">
                <a16:creationId xmlns:a16="http://schemas.microsoft.com/office/drawing/2014/main" id="{DA97DC61-76DB-E973-BD54-C70DD0FC9B08}"/>
              </a:ext>
            </a:extLst>
          </p:cNvPr>
          <p:cNvSpPr txBox="1"/>
          <p:nvPr/>
        </p:nvSpPr>
        <p:spPr>
          <a:xfrm>
            <a:off x="15967006" y="9837295"/>
            <a:ext cx="1868207" cy="445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spc="-114" dirty="0">
                <a:solidFill>
                  <a:srgbClr val="00355F"/>
                </a:solidFill>
                <a:latin typeface="Montserrat"/>
              </a:rPr>
              <a:t>Source: CBRE/Cushman &amp; Wakefield Q1 2023</a:t>
            </a:r>
          </a:p>
        </p:txBody>
      </p:sp>
      <p:graphicFrame>
        <p:nvGraphicFramePr>
          <p:cNvPr id="71" name="TextBox 66">
            <a:extLst>
              <a:ext uri="{FF2B5EF4-FFF2-40B4-BE49-F238E27FC236}">
                <a16:creationId xmlns:a16="http://schemas.microsoft.com/office/drawing/2014/main" id="{94887BCD-2828-AC80-430A-05BCB01D4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762426"/>
              </p:ext>
            </p:extLst>
          </p:nvPr>
        </p:nvGraphicFramePr>
        <p:xfrm>
          <a:off x="967636" y="3246060"/>
          <a:ext cx="15872564" cy="64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" name="Picture 31" descr="A red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2D791EF-8EE5-074A-7B21-D5BD1C8D4B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33400" y="1236807"/>
            <a:ext cx="2514600" cy="248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3037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0" b="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954832" y="2954832"/>
            <a:ext cx="15333168" cy="3800585"/>
            <a:chOff x="0" y="0"/>
            <a:chExt cx="7558344" cy="1873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558343" cy="1873463"/>
            </a:xfrm>
            <a:custGeom>
              <a:avLst/>
              <a:gdLst/>
              <a:ahLst/>
              <a:cxnLst/>
              <a:rect l="l" t="t" r="r" b="b"/>
              <a:pathLst>
                <a:path w="7558343" h="1873463">
                  <a:moveTo>
                    <a:pt x="0" y="0"/>
                  </a:moveTo>
                  <a:lnTo>
                    <a:pt x="7558343" y="0"/>
                  </a:lnTo>
                  <a:lnTo>
                    <a:pt x="7558343" y="1873463"/>
                  </a:lnTo>
                  <a:lnTo>
                    <a:pt x="0" y="1873463"/>
                  </a:lnTo>
                  <a:close/>
                </a:path>
              </a:pathLst>
            </a:custGeom>
            <a:solidFill>
              <a:srgbClr val="FFFFFF">
                <a:alpha val="54902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086C3">
                <a:alpha val="84706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2954832" cy="2954832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86C3">
                <a:alpha val="55686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174032" y="2824972"/>
            <a:ext cx="12894768" cy="2223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51"/>
              </a:lnSpc>
              <a:spcBef>
                <a:spcPct val="0"/>
              </a:spcBef>
            </a:pPr>
            <a:r>
              <a:rPr lang="en-US" sz="12965">
                <a:solidFill>
                  <a:srgbClr val="FFFFFF"/>
                </a:solidFill>
                <a:latin typeface="Montserrat Extra-Bold"/>
              </a:rPr>
              <a:t>THANK YOU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12042" y="4661553"/>
            <a:ext cx="3465342" cy="19801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59277" y="5409749"/>
            <a:ext cx="5317654" cy="901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134232" y="2375665"/>
            <a:ext cx="4063686" cy="1608973"/>
            <a:chOff x="0" y="0"/>
            <a:chExt cx="980827" cy="388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0827" cy="388348"/>
            </a:xfrm>
            <a:custGeom>
              <a:avLst/>
              <a:gdLst/>
              <a:ahLst/>
              <a:cxnLst/>
              <a:rect l="l" t="t" r="r" b="b"/>
              <a:pathLst>
                <a:path w="980827" h="388348">
                  <a:moveTo>
                    <a:pt x="203200" y="388348"/>
                  </a:moveTo>
                  <a:lnTo>
                    <a:pt x="777627" y="388348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8348"/>
                  </a:lnTo>
                  <a:close/>
                </a:path>
              </a:pathLst>
            </a:custGeom>
            <a:solidFill>
              <a:srgbClr val="0086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2219287" y="2375665"/>
            <a:ext cx="4063686" cy="1608973"/>
            <a:chOff x="0" y="0"/>
            <a:chExt cx="980827" cy="388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80827" cy="388348"/>
            </a:xfrm>
            <a:custGeom>
              <a:avLst/>
              <a:gdLst/>
              <a:ahLst/>
              <a:cxnLst/>
              <a:rect l="l" t="t" r="r" b="b"/>
              <a:pathLst>
                <a:path w="980827" h="388348">
                  <a:moveTo>
                    <a:pt x="203200" y="388348"/>
                  </a:moveTo>
                  <a:lnTo>
                    <a:pt x="777627" y="388348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8348"/>
                  </a:lnTo>
                  <a:close/>
                </a:path>
              </a:pathLst>
            </a:custGeom>
            <a:solidFill>
              <a:srgbClr val="0086C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676759" y="4044625"/>
            <a:ext cx="4063686" cy="1615044"/>
            <a:chOff x="0" y="0"/>
            <a:chExt cx="980827" cy="3898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0827" cy="389813"/>
            </a:xfrm>
            <a:custGeom>
              <a:avLst/>
              <a:gdLst/>
              <a:ahLst/>
              <a:cxnLst/>
              <a:rect l="l" t="t" r="r" b="b"/>
              <a:pathLst>
                <a:path w="980827" h="389813">
                  <a:moveTo>
                    <a:pt x="203200" y="389813"/>
                  </a:moveTo>
                  <a:lnTo>
                    <a:pt x="777627" y="389813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9813"/>
                  </a:lnTo>
                  <a:close/>
                </a:path>
              </a:pathLst>
            </a:custGeom>
            <a:solidFill>
              <a:srgbClr val="0086C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197919" y="2714554"/>
            <a:ext cx="3021368" cy="2616369"/>
            <a:chOff x="0" y="0"/>
            <a:chExt cx="4282440" cy="3708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355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5655391" y="2714554"/>
            <a:ext cx="3021368" cy="2616369"/>
            <a:chOff x="0" y="0"/>
            <a:chExt cx="4282440" cy="3708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355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2740446" y="2705029"/>
            <a:ext cx="3021368" cy="2616369"/>
            <a:chOff x="0" y="0"/>
            <a:chExt cx="4282440" cy="3708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355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0" y="-155474"/>
            <a:ext cx="18287996" cy="2483638"/>
            <a:chOff x="0" y="-38100"/>
            <a:chExt cx="4816592" cy="8509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6592" cy="702284"/>
            </a:xfrm>
            <a:custGeom>
              <a:avLst/>
              <a:gdLst/>
              <a:ahLst/>
              <a:cxnLst/>
              <a:rect l="l" t="t" r="r" b="b"/>
              <a:pathLst>
                <a:path w="4816592" h="1210355">
                  <a:moveTo>
                    <a:pt x="0" y="0"/>
                  </a:moveTo>
                  <a:lnTo>
                    <a:pt x="4816592" y="0"/>
                  </a:lnTo>
                  <a:lnTo>
                    <a:pt x="4816592" y="1210355"/>
                  </a:lnTo>
                  <a:lnTo>
                    <a:pt x="0" y="1210355"/>
                  </a:lnTo>
                  <a:close/>
                </a:path>
              </a:pathLst>
            </a:custGeom>
            <a:solidFill>
              <a:srgbClr val="00355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5134232" y="5974296"/>
            <a:ext cx="4063686" cy="1608973"/>
            <a:chOff x="0" y="0"/>
            <a:chExt cx="980827" cy="38834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80827" cy="388348"/>
            </a:xfrm>
            <a:custGeom>
              <a:avLst/>
              <a:gdLst/>
              <a:ahLst/>
              <a:cxnLst/>
              <a:rect l="l" t="t" r="r" b="b"/>
              <a:pathLst>
                <a:path w="980827" h="388348">
                  <a:moveTo>
                    <a:pt x="203200" y="388348"/>
                  </a:moveTo>
                  <a:lnTo>
                    <a:pt x="777627" y="388348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8348"/>
                  </a:lnTo>
                  <a:close/>
                </a:path>
              </a:pathLst>
            </a:custGeom>
            <a:solidFill>
              <a:srgbClr val="0086C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2219287" y="5974296"/>
            <a:ext cx="4063686" cy="1608973"/>
            <a:chOff x="0" y="0"/>
            <a:chExt cx="980827" cy="38834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80827" cy="388348"/>
            </a:xfrm>
            <a:custGeom>
              <a:avLst/>
              <a:gdLst/>
              <a:ahLst/>
              <a:cxnLst/>
              <a:rect l="l" t="t" r="r" b="b"/>
              <a:pathLst>
                <a:path w="980827" h="388348">
                  <a:moveTo>
                    <a:pt x="203200" y="388348"/>
                  </a:moveTo>
                  <a:lnTo>
                    <a:pt x="777627" y="388348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8348"/>
                  </a:lnTo>
                  <a:close/>
                </a:path>
              </a:pathLst>
            </a:custGeom>
            <a:solidFill>
              <a:srgbClr val="0086C3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676759" y="7643256"/>
            <a:ext cx="4063686" cy="1615044"/>
            <a:chOff x="0" y="0"/>
            <a:chExt cx="980827" cy="38981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80827" cy="389813"/>
            </a:xfrm>
            <a:custGeom>
              <a:avLst/>
              <a:gdLst/>
              <a:ahLst/>
              <a:cxnLst/>
              <a:rect l="l" t="t" r="r" b="b"/>
              <a:pathLst>
                <a:path w="980827" h="389813">
                  <a:moveTo>
                    <a:pt x="203200" y="389813"/>
                  </a:moveTo>
                  <a:lnTo>
                    <a:pt x="777627" y="389813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9813"/>
                  </a:lnTo>
                  <a:close/>
                </a:path>
              </a:pathLst>
            </a:custGeom>
            <a:solidFill>
              <a:srgbClr val="0086C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9197919" y="6313185"/>
            <a:ext cx="3021368" cy="2616369"/>
            <a:chOff x="0" y="0"/>
            <a:chExt cx="4282440" cy="3708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355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5655391" y="6313185"/>
            <a:ext cx="3021368" cy="2616369"/>
            <a:chOff x="0" y="0"/>
            <a:chExt cx="4282440" cy="37084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355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2740446" y="6303660"/>
            <a:ext cx="3021368" cy="2616369"/>
            <a:chOff x="0" y="0"/>
            <a:chExt cx="4282440" cy="3708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355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086C3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5134232" y="448549"/>
            <a:ext cx="8019535" cy="936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FFFFFF"/>
                </a:solidFill>
                <a:latin typeface="Montserrat Extra-Bold Bold"/>
              </a:rPr>
              <a:t>OFFICE AT A GLANCE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286200" y="3333950"/>
            <a:ext cx="1759750" cy="123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8"/>
              </a:lnSpc>
            </a:pPr>
            <a:r>
              <a:rPr lang="en-US" sz="3520">
                <a:solidFill>
                  <a:srgbClr val="FFFFFF"/>
                </a:solidFill>
                <a:latin typeface="Roboto Bold"/>
              </a:rPr>
              <a:t>33.8M</a:t>
            </a:r>
          </a:p>
          <a:p>
            <a:pPr algn="ctr">
              <a:lnSpc>
                <a:spcPts val="4928"/>
              </a:lnSpc>
              <a:spcBef>
                <a:spcPct val="0"/>
              </a:spcBef>
            </a:pPr>
            <a:r>
              <a:rPr lang="en-US" sz="3520">
                <a:solidFill>
                  <a:srgbClr val="FFFFFF"/>
                </a:solidFill>
                <a:latin typeface="Roboto Bold"/>
              </a:rPr>
              <a:t>Total SF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889424" y="3319500"/>
            <a:ext cx="1638356" cy="1234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1"/>
              </a:lnSpc>
            </a:pPr>
            <a:r>
              <a:rPr lang="en-US" sz="3522">
                <a:solidFill>
                  <a:srgbClr val="FFFFFF"/>
                </a:solidFill>
                <a:latin typeface="Roboto Bold"/>
              </a:rPr>
              <a:t>18.7M</a:t>
            </a:r>
          </a:p>
          <a:p>
            <a:pPr algn="ctr">
              <a:lnSpc>
                <a:spcPts val="4931"/>
              </a:lnSpc>
              <a:spcBef>
                <a:spcPct val="0"/>
              </a:spcBef>
            </a:pPr>
            <a:r>
              <a:rPr lang="en-US" sz="3522">
                <a:solidFill>
                  <a:srgbClr val="FFFFFF"/>
                </a:solidFill>
                <a:latin typeface="Roboto Bold"/>
              </a:rPr>
              <a:t>Class 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365522" y="3353096"/>
            <a:ext cx="1771215" cy="1234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1"/>
              </a:lnSpc>
            </a:pPr>
            <a:r>
              <a:rPr lang="en-US" sz="3522">
                <a:solidFill>
                  <a:srgbClr val="FFFFFF"/>
                </a:solidFill>
                <a:latin typeface="Roboto Bold"/>
              </a:rPr>
              <a:t>15.4M</a:t>
            </a:r>
          </a:p>
          <a:p>
            <a:pPr algn="ctr">
              <a:lnSpc>
                <a:spcPts val="4931"/>
              </a:lnSpc>
              <a:spcBef>
                <a:spcPct val="0"/>
              </a:spcBef>
            </a:pPr>
            <a:r>
              <a:rPr lang="en-US" sz="3522">
                <a:solidFill>
                  <a:srgbClr val="FFFFFF"/>
                </a:solidFill>
                <a:latin typeface="Roboto Bold"/>
              </a:rPr>
              <a:t>Class B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286200" y="6885308"/>
            <a:ext cx="1759750" cy="123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8"/>
              </a:lnSpc>
            </a:pPr>
            <a:r>
              <a:rPr lang="en-US" sz="3520">
                <a:solidFill>
                  <a:srgbClr val="FFFFFF"/>
                </a:solidFill>
                <a:latin typeface="Roboto Bold"/>
              </a:rPr>
              <a:t>13.3M</a:t>
            </a:r>
          </a:p>
          <a:p>
            <a:pPr algn="ctr">
              <a:lnSpc>
                <a:spcPts val="4928"/>
              </a:lnSpc>
              <a:spcBef>
                <a:spcPct val="0"/>
              </a:spcBef>
            </a:pPr>
            <a:r>
              <a:rPr lang="en-US" sz="3520">
                <a:solidFill>
                  <a:srgbClr val="FFFFFF"/>
                </a:solidFill>
                <a:latin typeface="Roboto Bold"/>
              </a:rPr>
              <a:t>Total SF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35661" y="6907444"/>
            <a:ext cx="1545882" cy="123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8"/>
              </a:lnSpc>
            </a:pPr>
            <a:r>
              <a:rPr lang="en-US" sz="3520">
                <a:solidFill>
                  <a:srgbClr val="FFFFFF"/>
                </a:solidFill>
                <a:latin typeface="Roboto Bold"/>
              </a:rPr>
              <a:t>7.9M</a:t>
            </a:r>
          </a:p>
          <a:p>
            <a:pPr algn="ctr">
              <a:lnSpc>
                <a:spcPts val="4928"/>
              </a:lnSpc>
              <a:spcBef>
                <a:spcPct val="0"/>
              </a:spcBef>
            </a:pPr>
            <a:r>
              <a:rPr lang="en-US" sz="3520">
                <a:solidFill>
                  <a:srgbClr val="FFFFFF"/>
                </a:solidFill>
                <a:latin typeface="Roboto Bold"/>
              </a:rPr>
              <a:t>Class 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478189" y="6907444"/>
            <a:ext cx="1545882" cy="123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8"/>
              </a:lnSpc>
            </a:pPr>
            <a:r>
              <a:rPr lang="en-US" sz="3520">
                <a:solidFill>
                  <a:srgbClr val="FFFFFF"/>
                </a:solidFill>
                <a:latin typeface="Roboto Bold"/>
              </a:rPr>
              <a:t>5.3M</a:t>
            </a:r>
          </a:p>
          <a:p>
            <a:pPr algn="ctr">
              <a:lnSpc>
                <a:spcPts val="4928"/>
              </a:lnSpc>
              <a:spcBef>
                <a:spcPct val="0"/>
              </a:spcBef>
            </a:pPr>
            <a:r>
              <a:rPr lang="en-US" sz="3520">
                <a:solidFill>
                  <a:srgbClr val="FFFFFF"/>
                </a:solidFill>
                <a:latin typeface="Roboto Bold"/>
              </a:rPr>
              <a:t>Class B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34977" y="3184494"/>
            <a:ext cx="2741955" cy="154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355F"/>
                </a:solidFill>
                <a:latin typeface="Canva Sans Bold"/>
              </a:rPr>
              <a:t>TAMPA </a:t>
            </a: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355F"/>
                </a:solidFill>
                <a:latin typeface="Canva Sans Bold"/>
              </a:rPr>
              <a:t>Inventory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63260" y="6735852"/>
            <a:ext cx="3685390" cy="154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355F"/>
                </a:solidFill>
                <a:latin typeface="Canva Sans Bold"/>
              </a:rPr>
              <a:t>WESTSHORE </a:t>
            </a: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355F"/>
                </a:solidFill>
                <a:latin typeface="Canva Sans Bold"/>
              </a:rPr>
              <a:t>Inventory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5967006" y="9837295"/>
            <a:ext cx="1868207" cy="22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spc="-114">
                <a:solidFill>
                  <a:srgbClr val="00355F"/>
                </a:solidFill>
                <a:latin typeface="Montserrat"/>
              </a:rPr>
              <a:t>Source: CBRE Q1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0158"/>
            <a:ext cx="18288000" cy="6235200"/>
          </a:xfrm>
          <a:prstGeom prst="rect">
            <a:avLst/>
          </a:prstGeom>
          <a:solidFill>
            <a:srgbClr val="00355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10688592" y="4338266"/>
            <a:ext cx="3569582" cy="4231220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14502686" y="4338266"/>
            <a:ext cx="3569582" cy="4231220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3002256" y="4338266"/>
            <a:ext cx="3569582" cy="4231220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6852582" y="4338266"/>
            <a:ext cx="3569582" cy="4231220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10517142" y="4176341"/>
            <a:ext cx="3569582" cy="422027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8"/>
          <p:cNvSpPr/>
          <p:nvPr/>
        </p:nvSpPr>
        <p:spPr>
          <a:xfrm>
            <a:off x="14331236" y="4176341"/>
            <a:ext cx="3569582" cy="422027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AutoShape 9"/>
          <p:cNvSpPr/>
          <p:nvPr/>
        </p:nvSpPr>
        <p:spPr>
          <a:xfrm>
            <a:off x="2830806" y="4176341"/>
            <a:ext cx="3569582" cy="422027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10"/>
          <p:cNvSpPr/>
          <p:nvPr/>
        </p:nvSpPr>
        <p:spPr>
          <a:xfrm>
            <a:off x="6681132" y="4176341"/>
            <a:ext cx="3569582" cy="422027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11"/>
          <p:cNvSpPr txBox="1"/>
          <p:nvPr/>
        </p:nvSpPr>
        <p:spPr>
          <a:xfrm>
            <a:off x="4068005" y="715976"/>
            <a:ext cx="11160985" cy="1425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>
                <a:solidFill>
                  <a:srgbClr val="FFFFFF"/>
                </a:solidFill>
                <a:latin typeface="Montserrat Extra-Bold"/>
              </a:rPr>
              <a:t>WHAT'S IN THE NUMBERS? </a:t>
            </a:r>
          </a:p>
          <a:p>
            <a:pPr algn="ctr">
              <a:lnSpc>
                <a:spcPts val="54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Montserrat Extra-Bold"/>
              </a:rPr>
              <a:t>Q1 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68200" y="4290641"/>
            <a:ext cx="3094794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598D"/>
                </a:solidFill>
                <a:latin typeface="Montserrat Semi-Bold Bold"/>
              </a:rPr>
              <a:t>Leasing Activity</a:t>
            </a:r>
          </a:p>
          <a:p>
            <a:pPr algn="ctr"/>
            <a:r>
              <a:rPr lang="en-US" sz="1600" dirty="0">
                <a:solidFill>
                  <a:srgbClr val="19598D"/>
                </a:solidFill>
                <a:latin typeface="Montserrat Semi-Bold Bold"/>
              </a:rPr>
              <a:t>(Class A &amp; B)</a:t>
            </a:r>
          </a:p>
        </p:txBody>
      </p:sp>
      <p:sp>
        <p:nvSpPr>
          <p:cNvPr id="13" name="AutoShape 13"/>
          <p:cNvSpPr/>
          <p:nvPr/>
        </p:nvSpPr>
        <p:spPr>
          <a:xfrm>
            <a:off x="3068200" y="6219804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6918526" y="6238854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0754536" y="6257904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4568630" y="6276954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028700" y="9258300"/>
            <a:ext cx="16230600" cy="0"/>
          </a:xfrm>
          <a:prstGeom prst="line">
            <a:avLst/>
          </a:prstGeom>
          <a:ln w="28575" cap="rnd">
            <a:solidFill>
              <a:srgbClr val="0035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6918526" y="4290641"/>
            <a:ext cx="3094794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600" dirty="0">
                <a:solidFill>
                  <a:srgbClr val="19598D"/>
                </a:solidFill>
                <a:latin typeface="Montserrat Semi-Bold Bold"/>
              </a:rPr>
              <a:t>Leasing Activity</a:t>
            </a:r>
          </a:p>
          <a:p>
            <a:pPr algn="ctr"/>
            <a:r>
              <a:rPr lang="en-US" sz="1600" dirty="0">
                <a:solidFill>
                  <a:srgbClr val="19598D"/>
                </a:solidFill>
                <a:latin typeface="Montserrat Semi-Bold Bold"/>
              </a:rPr>
              <a:t>(Class A)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752209" y="4290641"/>
            <a:ext cx="3094794" cy="1074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600" dirty="0">
                <a:solidFill>
                  <a:srgbClr val="19598D"/>
                </a:solidFill>
                <a:latin typeface="Montserrat Semi-Bold Bold"/>
              </a:rPr>
              <a:t>Vacancy Rates</a:t>
            </a:r>
          </a:p>
          <a:p>
            <a:pPr algn="ctr"/>
            <a:r>
              <a:rPr lang="en-US" sz="1600" dirty="0">
                <a:solidFill>
                  <a:srgbClr val="19598D"/>
                </a:solidFill>
                <a:latin typeface="Montserrat Semi-Bold Bold"/>
              </a:rPr>
              <a:t>(Class A)</a:t>
            </a:r>
          </a:p>
          <a:p>
            <a:pPr algn="ctr">
              <a:lnSpc>
                <a:spcPts val="3640"/>
              </a:lnSpc>
            </a:pPr>
            <a:endParaRPr lang="en-US" sz="2600" dirty="0">
              <a:solidFill>
                <a:srgbClr val="19598D"/>
              </a:solidFill>
              <a:latin typeface="Montserrat Semi-Bold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566303" y="4290641"/>
            <a:ext cx="3094794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600" dirty="0">
                <a:solidFill>
                  <a:srgbClr val="19598D"/>
                </a:solidFill>
                <a:latin typeface="Montserrat Semi-Bold Bold"/>
              </a:rPr>
              <a:t>Rental Rates</a:t>
            </a:r>
          </a:p>
          <a:p>
            <a:pPr algn="ctr"/>
            <a:r>
              <a:rPr lang="en-US" sz="1600" dirty="0">
                <a:solidFill>
                  <a:srgbClr val="19598D"/>
                </a:solidFill>
                <a:latin typeface="Montserrat Semi-Bold Bold"/>
              </a:rPr>
              <a:t>(Class A)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36267" y="4990287"/>
            <a:ext cx="1682483" cy="5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</a:pPr>
            <a:r>
              <a:rPr lang="en-US" sz="3308" dirty="0">
                <a:solidFill>
                  <a:srgbClr val="FFFFFF"/>
                </a:solidFill>
                <a:latin typeface="Montserrat Bold"/>
              </a:rPr>
              <a:t>Tampa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0" y="6966725"/>
            <a:ext cx="2652727" cy="5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</a:pPr>
            <a:r>
              <a:rPr lang="en-US" sz="3308" dirty="0">
                <a:solidFill>
                  <a:srgbClr val="00355F"/>
                </a:solidFill>
                <a:latin typeface="Montserrat Bold"/>
              </a:rPr>
              <a:t>Westshore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483082" y="5133472"/>
            <a:ext cx="2305889" cy="56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</a:pPr>
            <a:r>
              <a:rPr lang="en-US" sz="3308" dirty="0">
                <a:solidFill>
                  <a:srgbClr val="0086C3"/>
                </a:solidFill>
                <a:latin typeface="Montserrat Classic Bold"/>
              </a:rPr>
              <a:t>859,207 SF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03778" y="5133472"/>
            <a:ext cx="2365149" cy="56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</a:pPr>
            <a:r>
              <a:rPr lang="en-US" sz="3308" dirty="0">
                <a:solidFill>
                  <a:srgbClr val="0086C3"/>
                </a:solidFill>
                <a:latin typeface="Montserrat Classic Bold"/>
              </a:rPr>
              <a:t>609,580 SF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565732" y="5133464"/>
            <a:ext cx="1531821" cy="524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</a:pPr>
            <a:r>
              <a:rPr lang="en-US" sz="3308" dirty="0">
                <a:solidFill>
                  <a:srgbClr val="0086C3"/>
                </a:solidFill>
                <a:latin typeface="Montserrat Classic Bold"/>
              </a:rPr>
              <a:t>24%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465512" y="5133472"/>
            <a:ext cx="1341888" cy="56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</a:pPr>
            <a:r>
              <a:rPr lang="en-US" sz="3308" dirty="0">
                <a:solidFill>
                  <a:srgbClr val="0086C3"/>
                </a:solidFill>
                <a:latin typeface="Montserrat Classic Bold"/>
              </a:rPr>
              <a:t>$35.35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494177" y="6957200"/>
            <a:ext cx="2242840" cy="56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</a:pPr>
            <a:r>
              <a:rPr lang="en-US" sz="3308">
                <a:solidFill>
                  <a:srgbClr val="0086C3"/>
                </a:solidFill>
                <a:latin typeface="Montserrat Classic Bold"/>
              </a:rPr>
              <a:t>379,585 SF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303778" y="6957200"/>
            <a:ext cx="2324289" cy="56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</a:pPr>
            <a:r>
              <a:rPr lang="en-US" sz="3308">
                <a:solidFill>
                  <a:srgbClr val="0086C3"/>
                </a:solidFill>
                <a:latin typeface="Montserrat Classic Bold"/>
              </a:rPr>
              <a:t>260,482 SF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456403" y="6957200"/>
            <a:ext cx="1709618" cy="524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</a:pPr>
            <a:r>
              <a:rPr lang="en-US" sz="3308" dirty="0">
                <a:solidFill>
                  <a:srgbClr val="0086C3"/>
                </a:solidFill>
                <a:latin typeface="Montserrat Classic Bold"/>
              </a:rPr>
              <a:t>20%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410649" y="6957200"/>
            <a:ext cx="1410755" cy="52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</a:pPr>
            <a:r>
              <a:rPr lang="en-US" sz="3308" dirty="0">
                <a:solidFill>
                  <a:srgbClr val="0086C3"/>
                </a:solidFill>
                <a:latin typeface="Montserrat Classic Bold"/>
              </a:rPr>
              <a:t>$37.66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967006" y="9837295"/>
            <a:ext cx="1933811" cy="22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spc="-114">
                <a:solidFill>
                  <a:srgbClr val="00355F"/>
                </a:solidFill>
                <a:latin typeface="Montserrat"/>
              </a:rPr>
              <a:t>Source: CBRE Q1 2023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086C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015480" y="1516720"/>
            <a:ext cx="6128520" cy="2189938"/>
            <a:chOff x="0" y="0"/>
            <a:chExt cx="22141968" cy="79121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141968" cy="7912112"/>
            </a:xfrm>
            <a:custGeom>
              <a:avLst/>
              <a:gdLst/>
              <a:ahLst/>
              <a:cxnLst/>
              <a:rect l="l" t="t" r="r" b="b"/>
              <a:pathLst>
                <a:path w="22141968" h="7912112">
                  <a:moveTo>
                    <a:pt x="0" y="0"/>
                  </a:moveTo>
                  <a:lnTo>
                    <a:pt x="22141968" y="0"/>
                  </a:lnTo>
                  <a:lnTo>
                    <a:pt x="22141968" y="7912112"/>
                  </a:lnTo>
                  <a:lnTo>
                    <a:pt x="0" y="7912112"/>
                  </a:lnTo>
                  <a:close/>
                </a:path>
              </a:pathLst>
            </a:custGeom>
            <a:solidFill>
              <a:srgbClr val="0086C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144000" y="1515192"/>
            <a:ext cx="6128520" cy="2189938"/>
            <a:chOff x="0" y="0"/>
            <a:chExt cx="22141968" cy="79121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141968" cy="7912112"/>
            </a:xfrm>
            <a:custGeom>
              <a:avLst/>
              <a:gdLst/>
              <a:ahLst/>
              <a:cxnLst/>
              <a:rect l="l" t="t" r="r" b="b"/>
              <a:pathLst>
                <a:path w="22141968" h="7912112">
                  <a:moveTo>
                    <a:pt x="0" y="0"/>
                  </a:moveTo>
                  <a:lnTo>
                    <a:pt x="22141968" y="0"/>
                  </a:lnTo>
                  <a:lnTo>
                    <a:pt x="22141968" y="7912112"/>
                  </a:lnTo>
                  <a:lnTo>
                    <a:pt x="0" y="7912112"/>
                  </a:lnTo>
                  <a:close/>
                </a:path>
              </a:pathLst>
            </a:custGeom>
            <a:solidFill>
              <a:srgbClr val="00355F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9153525" y="3705130"/>
            <a:ext cx="6128520" cy="2189938"/>
            <a:chOff x="0" y="0"/>
            <a:chExt cx="22141968" cy="79121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141968" cy="7912112"/>
            </a:xfrm>
            <a:custGeom>
              <a:avLst/>
              <a:gdLst/>
              <a:ahLst/>
              <a:cxnLst/>
              <a:rect l="l" t="t" r="r" b="b"/>
              <a:pathLst>
                <a:path w="22141968" h="7912112">
                  <a:moveTo>
                    <a:pt x="0" y="0"/>
                  </a:moveTo>
                  <a:lnTo>
                    <a:pt x="22141968" y="0"/>
                  </a:lnTo>
                  <a:lnTo>
                    <a:pt x="22141968" y="7912112"/>
                  </a:lnTo>
                  <a:lnTo>
                    <a:pt x="0" y="7912112"/>
                  </a:lnTo>
                  <a:close/>
                </a:path>
              </a:pathLst>
            </a:custGeom>
            <a:solidFill>
              <a:srgbClr val="0086C3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3025005" y="3705130"/>
            <a:ext cx="6128520" cy="2189938"/>
            <a:chOff x="0" y="0"/>
            <a:chExt cx="22141968" cy="79121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141968" cy="7912112"/>
            </a:xfrm>
            <a:custGeom>
              <a:avLst/>
              <a:gdLst/>
              <a:ahLst/>
              <a:cxnLst/>
              <a:rect l="l" t="t" r="r" b="b"/>
              <a:pathLst>
                <a:path w="22141968" h="7912112">
                  <a:moveTo>
                    <a:pt x="0" y="0"/>
                  </a:moveTo>
                  <a:lnTo>
                    <a:pt x="22141968" y="0"/>
                  </a:lnTo>
                  <a:lnTo>
                    <a:pt x="22141968" y="7912112"/>
                  </a:lnTo>
                  <a:lnTo>
                    <a:pt x="0" y="7912112"/>
                  </a:lnTo>
                  <a:close/>
                </a:path>
              </a:pathLst>
            </a:custGeom>
            <a:solidFill>
              <a:srgbClr val="00355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025005" y="5895069"/>
            <a:ext cx="6128520" cy="2189938"/>
            <a:chOff x="0" y="0"/>
            <a:chExt cx="22141968" cy="79121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141968" cy="7912112"/>
            </a:xfrm>
            <a:custGeom>
              <a:avLst/>
              <a:gdLst/>
              <a:ahLst/>
              <a:cxnLst/>
              <a:rect l="l" t="t" r="r" b="b"/>
              <a:pathLst>
                <a:path w="22141968" h="7912112">
                  <a:moveTo>
                    <a:pt x="0" y="0"/>
                  </a:moveTo>
                  <a:lnTo>
                    <a:pt x="22141968" y="0"/>
                  </a:lnTo>
                  <a:lnTo>
                    <a:pt x="22141968" y="7912112"/>
                  </a:lnTo>
                  <a:lnTo>
                    <a:pt x="0" y="7912112"/>
                  </a:lnTo>
                  <a:close/>
                </a:path>
              </a:pathLst>
            </a:custGeom>
            <a:solidFill>
              <a:srgbClr val="0086C3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153525" y="5895069"/>
            <a:ext cx="6128520" cy="2189938"/>
            <a:chOff x="0" y="0"/>
            <a:chExt cx="22141968" cy="791211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141968" cy="7912112"/>
            </a:xfrm>
            <a:custGeom>
              <a:avLst/>
              <a:gdLst/>
              <a:ahLst/>
              <a:cxnLst/>
              <a:rect l="l" t="t" r="r" b="b"/>
              <a:pathLst>
                <a:path w="22141968" h="7912112">
                  <a:moveTo>
                    <a:pt x="0" y="0"/>
                  </a:moveTo>
                  <a:lnTo>
                    <a:pt x="22141968" y="0"/>
                  </a:lnTo>
                  <a:lnTo>
                    <a:pt x="22141968" y="7912112"/>
                  </a:lnTo>
                  <a:lnTo>
                    <a:pt x="0" y="7912112"/>
                  </a:lnTo>
                  <a:close/>
                </a:path>
              </a:pathLst>
            </a:custGeom>
            <a:solidFill>
              <a:srgbClr val="00355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9153525" y="8085007"/>
            <a:ext cx="6128520" cy="2189938"/>
            <a:chOff x="0" y="0"/>
            <a:chExt cx="22141968" cy="791211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141968" cy="7912112"/>
            </a:xfrm>
            <a:custGeom>
              <a:avLst/>
              <a:gdLst/>
              <a:ahLst/>
              <a:cxnLst/>
              <a:rect l="l" t="t" r="r" b="b"/>
              <a:pathLst>
                <a:path w="22141968" h="7912112">
                  <a:moveTo>
                    <a:pt x="0" y="0"/>
                  </a:moveTo>
                  <a:lnTo>
                    <a:pt x="22141968" y="0"/>
                  </a:lnTo>
                  <a:lnTo>
                    <a:pt x="22141968" y="7912112"/>
                  </a:lnTo>
                  <a:lnTo>
                    <a:pt x="0" y="7912112"/>
                  </a:lnTo>
                  <a:close/>
                </a:path>
              </a:pathLst>
            </a:custGeom>
            <a:solidFill>
              <a:srgbClr val="0086C3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3025005" y="8085007"/>
            <a:ext cx="6128520" cy="2189938"/>
            <a:chOff x="0" y="0"/>
            <a:chExt cx="22141968" cy="79121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141968" cy="7912112"/>
            </a:xfrm>
            <a:custGeom>
              <a:avLst/>
              <a:gdLst/>
              <a:ahLst/>
              <a:cxnLst/>
              <a:rect l="l" t="t" r="r" b="b"/>
              <a:pathLst>
                <a:path w="22141968" h="7912112">
                  <a:moveTo>
                    <a:pt x="0" y="0"/>
                  </a:moveTo>
                  <a:lnTo>
                    <a:pt x="22141968" y="0"/>
                  </a:lnTo>
                  <a:lnTo>
                    <a:pt x="22141968" y="7912112"/>
                  </a:lnTo>
                  <a:lnTo>
                    <a:pt x="0" y="7912112"/>
                  </a:lnTo>
                  <a:close/>
                </a:path>
              </a:pathLst>
            </a:custGeom>
            <a:solidFill>
              <a:srgbClr val="00355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3288330" y="3781330"/>
            <a:ext cx="4840481" cy="1743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99"/>
              </a:lnSpc>
            </a:pPr>
            <a:r>
              <a:rPr lang="en-US" sz="3928" dirty="0">
                <a:solidFill>
                  <a:srgbClr val="FFFFFF"/>
                </a:solidFill>
                <a:latin typeface="Montserrat Bold"/>
              </a:rPr>
              <a:t>13.2M SF </a:t>
            </a:r>
          </a:p>
          <a:p>
            <a:pPr>
              <a:lnSpc>
                <a:spcPts val="2839"/>
              </a:lnSpc>
              <a:spcBef>
                <a:spcPct val="0"/>
              </a:spcBef>
            </a:pPr>
            <a:r>
              <a:rPr lang="en-US" sz="2028" dirty="0">
                <a:solidFill>
                  <a:srgbClr val="FFFFFF"/>
                </a:solidFill>
                <a:latin typeface="Montserrat Bold"/>
              </a:rPr>
              <a:t>Commercial office space, making up the largest suburban office submarket in Florida. 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63735" y="231130"/>
            <a:ext cx="12560531" cy="877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en-US" sz="5500">
                <a:solidFill>
                  <a:srgbClr val="00355F"/>
                </a:solidFill>
                <a:latin typeface="Montserrat Extra-Bold"/>
              </a:rPr>
              <a:t>WHY CHOOSE WESTSHORE?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51469" y="5961744"/>
            <a:ext cx="5314975" cy="1400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2"/>
              </a:lnSpc>
            </a:pPr>
            <a:r>
              <a:rPr lang="en-US" sz="3929" dirty="0">
                <a:solidFill>
                  <a:srgbClr val="FFFFFF"/>
                </a:solidFill>
                <a:latin typeface="Montserrat Bold"/>
              </a:rPr>
              <a:t>100K EMPLOYEES  </a:t>
            </a:r>
          </a:p>
          <a:p>
            <a:pPr>
              <a:lnSpc>
                <a:spcPts val="2842"/>
              </a:lnSpc>
              <a:spcBef>
                <a:spcPct val="0"/>
              </a:spcBef>
            </a:pPr>
            <a:r>
              <a:rPr lang="en-US" sz="2030" dirty="0">
                <a:solidFill>
                  <a:srgbClr val="FFFFFF"/>
                </a:solidFill>
                <a:latin typeface="Montserrat Bold"/>
              </a:rPr>
              <a:t>Comprising over 4,000 businesses and major employers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288330" y="2274121"/>
            <a:ext cx="4176188" cy="93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6"/>
              </a:lnSpc>
            </a:pPr>
            <a:r>
              <a:rPr lang="en-US" sz="2030" dirty="0">
                <a:solidFill>
                  <a:srgbClr val="FFFFFF"/>
                </a:solidFill>
                <a:latin typeface="Montserrat Bold"/>
              </a:rPr>
              <a:t>Chosen as one of the World's Greatest Places 2023 by </a:t>
            </a:r>
            <a:r>
              <a:rPr lang="en-US" sz="2030" dirty="0">
                <a:solidFill>
                  <a:srgbClr val="FFFFFF"/>
                </a:solidFill>
                <a:latin typeface="Montserrat Bold Italics"/>
              </a:rPr>
              <a:t>Time Magazine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288330" y="1583395"/>
            <a:ext cx="4176188" cy="6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2"/>
              </a:lnSpc>
            </a:pPr>
            <a:r>
              <a:rPr lang="en-US" sz="3929" dirty="0">
                <a:solidFill>
                  <a:srgbClr val="FFFFFF"/>
                </a:solidFill>
                <a:latin typeface="Montserrat Bold"/>
              </a:rPr>
              <a:t>TAMPA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251469" y="8928133"/>
            <a:ext cx="4176188" cy="93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6"/>
              </a:lnSpc>
            </a:pPr>
            <a:r>
              <a:rPr lang="en-US" sz="2030">
                <a:solidFill>
                  <a:srgbClr val="FFFFFF"/>
                </a:solidFill>
                <a:latin typeface="Montserrat Bold"/>
              </a:rPr>
              <a:t>Award-winning airport with over 80 nonstop domestic and international destinations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251469" y="8199307"/>
            <a:ext cx="5883008" cy="645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 dirty="0">
                <a:solidFill>
                  <a:srgbClr val="FFFFFF"/>
                </a:solidFill>
                <a:latin typeface="Montserrat Bold"/>
              </a:rPr>
              <a:t>TAMPA INT'L AIRPORT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379989" y="2302696"/>
            <a:ext cx="4176188" cy="93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6"/>
              </a:lnSpc>
            </a:pPr>
            <a:r>
              <a:rPr lang="en-US" sz="2030" dirty="0">
                <a:solidFill>
                  <a:srgbClr val="FFFFFF"/>
                </a:solidFill>
                <a:latin typeface="Montserrat Bold"/>
              </a:rPr>
              <a:t>Public &amp; private investments in Westshore with over 25 projects planned or underway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379989" y="1583395"/>
            <a:ext cx="5675592" cy="6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2"/>
              </a:lnSpc>
            </a:pPr>
            <a:r>
              <a:rPr lang="en-US" sz="3929" dirty="0">
                <a:solidFill>
                  <a:srgbClr val="FFFFFF"/>
                </a:solidFill>
                <a:latin typeface="Montserrat Bold"/>
              </a:rPr>
              <a:t>$2 Billion+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370464" y="4491106"/>
            <a:ext cx="5675592" cy="125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8278" lvl="1" indent="-219139">
              <a:lnSpc>
                <a:spcPts val="2476"/>
              </a:lnSpc>
              <a:buFont typeface="Arial"/>
              <a:buChar char="•"/>
            </a:pPr>
            <a:r>
              <a:rPr lang="en-US" sz="2030">
                <a:solidFill>
                  <a:srgbClr val="FFFFFF"/>
                </a:solidFill>
                <a:latin typeface="Montserrat Bold"/>
              </a:rPr>
              <a:t>10 minutes to Downtown Tampa</a:t>
            </a:r>
          </a:p>
          <a:p>
            <a:pPr marL="438278" lvl="1" indent="-219139">
              <a:lnSpc>
                <a:spcPts val="2476"/>
              </a:lnSpc>
              <a:buFont typeface="Arial"/>
              <a:buChar char="•"/>
            </a:pPr>
            <a:r>
              <a:rPr lang="en-US" sz="2030">
                <a:solidFill>
                  <a:srgbClr val="FFFFFF"/>
                </a:solidFill>
                <a:latin typeface="Montserrat Bold"/>
              </a:rPr>
              <a:t>5 minutes to TPA</a:t>
            </a:r>
          </a:p>
          <a:p>
            <a:pPr marL="438278" lvl="1" indent="-219139">
              <a:lnSpc>
                <a:spcPts val="2476"/>
              </a:lnSpc>
              <a:buFont typeface="Arial"/>
              <a:buChar char="•"/>
            </a:pPr>
            <a:r>
              <a:rPr lang="en-US" sz="2030">
                <a:solidFill>
                  <a:srgbClr val="FFFFFF"/>
                </a:solidFill>
                <a:latin typeface="Montserrat Bold"/>
              </a:rPr>
              <a:t>30 minutes to 75% of Tampa Bay's residential neighborhoods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370464" y="3771805"/>
            <a:ext cx="5675592" cy="6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2"/>
              </a:lnSpc>
            </a:pPr>
            <a:r>
              <a:rPr lang="en-US" sz="3929" dirty="0">
                <a:solidFill>
                  <a:srgbClr val="FFFFFF"/>
                </a:solidFill>
                <a:latin typeface="Montserrat Bold"/>
              </a:rPr>
              <a:t>EPICENTER OF IT ALL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370464" y="6681045"/>
            <a:ext cx="5675592" cy="126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6"/>
              </a:lnSpc>
            </a:pPr>
            <a:r>
              <a:rPr lang="en-US" sz="2030" dirty="0">
                <a:solidFill>
                  <a:srgbClr val="FFFFFF"/>
                </a:solidFill>
                <a:latin typeface="Montserrat Bold"/>
              </a:rPr>
              <a:t>Attend classes on college campuses in Westshore, making up a large pool of talent getting ready to enter the workforce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370464" y="5961744"/>
            <a:ext cx="5675592" cy="6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2"/>
              </a:lnSpc>
            </a:pPr>
            <a:r>
              <a:rPr lang="en-US" sz="3929" dirty="0">
                <a:solidFill>
                  <a:srgbClr val="FFFFFF"/>
                </a:solidFill>
                <a:latin typeface="Montserrat Bold"/>
              </a:rPr>
              <a:t>26K STUDENTS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379989" y="8880508"/>
            <a:ext cx="5675592" cy="125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8278" lvl="1" indent="-219139">
              <a:lnSpc>
                <a:spcPts val="2476"/>
              </a:lnSpc>
              <a:buFont typeface="Arial"/>
              <a:buChar char="•"/>
            </a:pPr>
            <a:r>
              <a:rPr lang="en-US" sz="2030">
                <a:solidFill>
                  <a:srgbClr val="FFFFFF"/>
                </a:solidFill>
                <a:latin typeface="Montserrat Bold"/>
              </a:rPr>
              <a:t>250+ Restaurants &amp; 350+ Retailers</a:t>
            </a:r>
          </a:p>
          <a:p>
            <a:pPr marL="438278" lvl="1" indent="-219139">
              <a:lnSpc>
                <a:spcPts val="2476"/>
              </a:lnSpc>
              <a:buFont typeface="Arial"/>
              <a:buChar char="•"/>
            </a:pPr>
            <a:r>
              <a:rPr lang="en-US" sz="2030">
                <a:solidFill>
                  <a:srgbClr val="FFFFFF"/>
                </a:solidFill>
                <a:latin typeface="Montserrat Bold"/>
              </a:rPr>
              <a:t>45+ Hotels</a:t>
            </a:r>
          </a:p>
          <a:p>
            <a:pPr marL="438278" lvl="1" indent="-219139">
              <a:lnSpc>
                <a:spcPts val="2476"/>
              </a:lnSpc>
              <a:buFont typeface="Arial"/>
              <a:buChar char="•"/>
            </a:pPr>
            <a:r>
              <a:rPr lang="en-US" sz="2030">
                <a:solidFill>
                  <a:srgbClr val="FFFFFF"/>
                </a:solidFill>
                <a:latin typeface="Montserrat Bold"/>
              </a:rPr>
              <a:t>Raymond James Stadium &amp; George Steinbrenner Field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379989" y="8161207"/>
            <a:ext cx="5675592" cy="6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2"/>
              </a:lnSpc>
            </a:pPr>
            <a:r>
              <a:rPr lang="en-US" sz="3929" dirty="0">
                <a:solidFill>
                  <a:srgbClr val="FFFFFF"/>
                </a:solidFill>
                <a:latin typeface="Montserrat Bold"/>
              </a:rPr>
              <a:t>AMENITIES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510645" y="9837295"/>
            <a:ext cx="2550961" cy="22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spc="-114">
                <a:solidFill>
                  <a:srgbClr val="00355F"/>
                </a:solidFill>
                <a:latin typeface="Montserrat"/>
              </a:rPr>
              <a:t>Source: Westshore Alliance Q1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0987" y="1605676"/>
            <a:ext cx="3070670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913395" y="192909"/>
            <a:ext cx="8461211" cy="936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Montserrat Extra-Bold Bold"/>
              </a:rPr>
              <a:t>MAKING BIG MOVES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0987" y="5720476"/>
            <a:ext cx="3070670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07911" y="1605676"/>
            <a:ext cx="3070670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07911" y="5720476"/>
            <a:ext cx="307067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65122" y="1605676"/>
            <a:ext cx="3070670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65122" y="5720476"/>
            <a:ext cx="3070670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26317" y="1605676"/>
            <a:ext cx="307067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26317" y="5720476"/>
            <a:ext cx="3070670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87511" y="1605676"/>
            <a:ext cx="3070670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87511" y="5720476"/>
            <a:ext cx="3070670" cy="41148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03163" y="2855608"/>
            <a:ext cx="2954437" cy="1111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Montserrat Bold"/>
              </a:rPr>
              <a:t>Fisher Asset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Montserrat Bold"/>
              </a:rPr>
              <a:t>Management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53365" y="2855608"/>
            <a:ext cx="2379762" cy="16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Bold"/>
              </a:rPr>
              <a:t>Maxim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Bold"/>
              </a:rPr>
              <a:t>Healthcare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Bold"/>
              </a:rPr>
              <a:t>Services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39351" y="2855608"/>
            <a:ext cx="1722212" cy="150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Bold"/>
              </a:rPr>
              <a:t>Morgan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Bold"/>
              </a:rPr>
              <a:t>Stanley</a:t>
            </a:r>
          </a:p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(sublease)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53506" y="2855608"/>
            <a:ext cx="2416292" cy="13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Bold"/>
              </a:rPr>
              <a:t>Mad Mobile</a:t>
            </a:r>
          </a:p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(sublease)</a:t>
            </a:r>
          </a:p>
          <a:p>
            <a:pPr algn="ctr">
              <a:lnSpc>
                <a:spcPts val="3080"/>
              </a:lnSpc>
            </a:pPr>
            <a:endParaRPr lang="en-US" sz="220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797666" y="2855608"/>
            <a:ext cx="2423534" cy="1688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Montserrat Bold"/>
              </a:rPr>
              <a:t>Cole, Scott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Montserrat Bold"/>
              </a:rPr>
              <a:t>&amp; Kissane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63278" y="7139972"/>
            <a:ext cx="3212118" cy="1448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FFFFFF"/>
                </a:solidFill>
                <a:latin typeface="Montserrat Bold"/>
              </a:rPr>
              <a:t>Banyan Health</a:t>
            </a:r>
          </a:p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FFFFFF"/>
                </a:solidFill>
                <a:latin typeface="Montserrat Bold"/>
              </a:rPr>
              <a:t>Systems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Montserrat"/>
              </a:rPr>
              <a:t>(sublease)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6025" y="7106871"/>
            <a:ext cx="3294443" cy="151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2950">
                <a:solidFill>
                  <a:srgbClr val="FFFFFF"/>
                </a:solidFill>
                <a:latin typeface="Montserrat Bold"/>
              </a:rPr>
              <a:t>Gale Healthcare</a:t>
            </a:r>
          </a:p>
          <a:p>
            <a:pPr algn="ctr">
              <a:lnSpc>
                <a:spcPts val="4749"/>
              </a:lnSpc>
            </a:pPr>
            <a:r>
              <a:rPr lang="en-US" sz="2950">
                <a:solidFill>
                  <a:srgbClr val="FFFFFF"/>
                </a:solidFill>
                <a:latin typeface="Montserrat Bold"/>
              </a:rPr>
              <a:t>Solutions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Montserrat"/>
              </a:rPr>
              <a:t>(sublease)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30876" y="7111126"/>
            <a:ext cx="2751561" cy="537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Bold"/>
              </a:rPr>
              <a:t>Delta Airlines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120779" y="7111126"/>
            <a:ext cx="2900795" cy="537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Bold"/>
              </a:rPr>
              <a:t>McNichols Co.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487511" y="7106871"/>
            <a:ext cx="3070670" cy="940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Montserrat Bold"/>
              </a:rPr>
              <a:t>OPSWAT</a:t>
            </a:r>
          </a:p>
          <a:p>
            <a:pPr algn="ctr">
              <a:lnSpc>
                <a:spcPts val="3080"/>
              </a:lnSpc>
            </a:pPr>
            <a:endParaRPr lang="en-US" sz="2200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22544" y="4681365"/>
            <a:ext cx="2007556" cy="56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Montserrat"/>
              </a:rPr>
              <a:t>74,724 SF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87228" y="4681365"/>
            <a:ext cx="1912035" cy="56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Montserrat"/>
              </a:rPr>
              <a:t>71,005 SF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184870" y="4681365"/>
            <a:ext cx="1918259" cy="56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Montserrat"/>
              </a:rPr>
              <a:t>53,272 SF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602522" y="4681365"/>
            <a:ext cx="1918259" cy="56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Montserrat"/>
              </a:rPr>
              <a:t>53,272 SF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673193" y="4681365"/>
            <a:ext cx="2423534" cy="563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Montserrat"/>
              </a:rPr>
              <a:t>42,400 SF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18147" y="8852270"/>
            <a:ext cx="2016350" cy="56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Montserrat"/>
              </a:rPr>
              <a:t>40,267 SF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660236" y="8910044"/>
            <a:ext cx="1966020" cy="56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Montserrat"/>
              </a:rPr>
              <a:t>39,205 SF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162005" y="8910044"/>
            <a:ext cx="1963990" cy="56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Montserrat"/>
              </a:rPr>
              <a:t>35,394 SF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582836" y="8852270"/>
            <a:ext cx="1957631" cy="56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Montserrat"/>
              </a:rPr>
              <a:t>32,075 SF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113726" y="8852270"/>
            <a:ext cx="1897288" cy="56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Montserrat"/>
              </a:rPr>
              <a:t>31,660 SF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967006" y="9837295"/>
            <a:ext cx="1868207" cy="22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spc="-114">
                <a:solidFill>
                  <a:srgbClr val="FFFFFF"/>
                </a:solidFill>
                <a:latin typeface="Montserrat"/>
              </a:rPr>
              <a:t>Source: CBRE Q1 2023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086C3"/>
            </a:solidFill>
          </p:spPr>
        </p:sp>
      </p:grpSp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913395" y="192909"/>
            <a:ext cx="8461211" cy="936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FFFFFF"/>
                </a:solidFill>
                <a:latin typeface="Montserrat Extra-Bold Bold"/>
              </a:rPr>
              <a:t>NEW OWNERSHIP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086C3"/>
            </a:solidFill>
          </p:spPr>
        </p:sp>
      </p:grp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F32CB38F-10C7-73D7-6D26-F6B6603F5E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389261"/>
              </p:ext>
            </p:extLst>
          </p:nvPr>
        </p:nvGraphicFramePr>
        <p:xfrm>
          <a:off x="-609600" y="2293588"/>
          <a:ext cx="9753600" cy="6507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1D1C8E3F-99D2-6A0E-6165-94A39E18F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963633"/>
              </p:ext>
            </p:extLst>
          </p:nvPr>
        </p:nvGraphicFramePr>
        <p:xfrm>
          <a:off x="7772400" y="2217388"/>
          <a:ext cx="9753600" cy="6507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2" name="TextBox 63">
            <a:extLst>
              <a:ext uri="{FF2B5EF4-FFF2-40B4-BE49-F238E27FC236}">
                <a16:creationId xmlns:a16="http://schemas.microsoft.com/office/drawing/2014/main" id="{BD85CDF2-86FD-8AB4-FA96-CFA7580E660A}"/>
              </a:ext>
            </a:extLst>
          </p:cNvPr>
          <p:cNvSpPr txBox="1"/>
          <p:nvPr/>
        </p:nvSpPr>
        <p:spPr>
          <a:xfrm>
            <a:off x="15940894" y="9837295"/>
            <a:ext cx="1694877" cy="22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spc="-114" dirty="0">
                <a:solidFill>
                  <a:srgbClr val="FFFFFF"/>
                </a:solidFill>
                <a:latin typeface="Montserrat"/>
              </a:rPr>
              <a:t>Source: CoStar Q1 2023</a:t>
            </a:r>
          </a:p>
        </p:txBody>
      </p:sp>
    </p:spTree>
    <p:extLst>
      <p:ext uri="{BB962C8B-B14F-4D97-AF65-F5344CB8AC3E}">
        <p14:creationId xmlns:p14="http://schemas.microsoft.com/office/powerpoint/2010/main" val="378239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662" y="2593264"/>
            <a:ext cx="7705400" cy="3960178"/>
            <a:chOff x="0" y="-19050"/>
            <a:chExt cx="10273868" cy="5280239"/>
          </a:xfrm>
        </p:grpSpPr>
        <p:sp>
          <p:nvSpPr>
            <p:cNvPr id="3" name="TextBox 3"/>
            <p:cNvSpPr txBox="1"/>
            <p:nvPr/>
          </p:nvSpPr>
          <p:spPr>
            <a:xfrm rot="18900000">
              <a:off x="889283" y="4923675"/>
              <a:ext cx="896021" cy="2851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80"/>
                </a:lnSpc>
              </a:pPr>
              <a:r>
                <a:rPr lang="en-US" sz="1271" dirty="0">
                  <a:solidFill>
                    <a:srgbClr val="FFFFFF"/>
                  </a:solidFill>
                  <a:latin typeface="Montserrat"/>
                </a:rPr>
                <a:t>Q1 2023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 rot="18900000">
              <a:off x="1792752" y="4958067"/>
              <a:ext cx="1017441" cy="2845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80"/>
                </a:lnSpc>
              </a:pPr>
              <a:r>
                <a:rPr lang="en-US" sz="1271" dirty="0">
                  <a:solidFill>
                    <a:srgbClr val="FFFFFF"/>
                  </a:solidFill>
                  <a:latin typeface="Montserrat"/>
                </a:rPr>
                <a:t>Q4 2022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 rot="-2700000">
              <a:off x="2731258" y="4966882"/>
              <a:ext cx="867900" cy="272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0"/>
                </a:lnSpc>
              </a:pPr>
              <a:r>
                <a:rPr lang="en-US" sz="1271">
                  <a:solidFill>
                    <a:srgbClr val="FFFFFF"/>
                  </a:solidFill>
                  <a:latin typeface="Montserrat"/>
                </a:rPr>
                <a:t>Q3 2022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8900000">
              <a:off x="3686915" y="4976666"/>
              <a:ext cx="889595" cy="2845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80"/>
                </a:lnSpc>
              </a:pPr>
              <a:r>
                <a:rPr lang="en-US" sz="1271" dirty="0">
                  <a:solidFill>
                    <a:srgbClr val="FFFFFF"/>
                  </a:solidFill>
                  <a:latin typeface="Montserrat"/>
                </a:rPr>
                <a:t>Q2 2022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8900000">
              <a:off x="4648943" y="4943986"/>
              <a:ext cx="865079" cy="2845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80"/>
                </a:lnSpc>
              </a:pPr>
              <a:r>
                <a:rPr lang="en-US" sz="1271" dirty="0">
                  <a:solidFill>
                    <a:srgbClr val="FFFFFF"/>
                  </a:solidFill>
                  <a:latin typeface="Montserrat"/>
                </a:rPr>
                <a:t>Q1 2022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8900000">
              <a:off x="5578091" y="4946613"/>
              <a:ext cx="951437" cy="2845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80"/>
                </a:lnSpc>
              </a:pPr>
              <a:r>
                <a:rPr lang="en-US" sz="1271" dirty="0">
                  <a:solidFill>
                    <a:srgbClr val="FFFFFF"/>
                  </a:solidFill>
                  <a:latin typeface="Montserrat"/>
                </a:rPr>
                <a:t>Q4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8900000">
              <a:off x="6512666" y="4923973"/>
              <a:ext cx="907835" cy="2845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80"/>
                </a:lnSpc>
              </a:pPr>
              <a:r>
                <a:rPr lang="en-US" sz="1271" dirty="0">
                  <a:solidFill>
                    <a:srgbClr val="FFFFFF"/>
                  </a:solidFill>
                  <a:latin typeface="Montserrat"/>
                </a:rPr>
                <a:t>Q3 2021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8900000">
              <a:off x="7463994" y="4924282"/>
              <a:ext cx="982340" cy="2845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80"/>
                </a:lnSpc>
              </a:pPr>
              <a:r>
                <a:rPr lang="en-US" sz="1271" dirty="0">
                  <a:solidFill>
                    <a:srgbClr val="FFFFFF"/>
                  </a:solidFill>
                  <a:latin typeface="Montserrat"/>
                </a:rPr>
                <a:t>Q2 2021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8900000">
              <a:off x="8443249" y="4908490"/>
              <a:ext cx="958461" cy="2845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80"/>
                </a:lnSpc>
              </a:pPr>
              <a:r>
                <a:rPr lang="en-US" sz="1271" dirty="0">
                  <a:solidFill>
                    <a:srgbClr val="FFFFFF"/>
                  </a:solidFill>
                  <a:latin typeface="Montserrat"/>
                </a:rPr>
                <a:t>Q1 2021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-2700000">
              <a:off x="9253872" y="4981440"/>
              <a:ext cx="909076" cy="272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0"/>
                </a:lnSpc>
              </a:pPr>
              <a:r>
                <a:rPr lang="en-US" sz="1271">
                  <a:solidFill>
                    <a:srgbClr val="FFFFFF"/>
                  </a:solidFill>
                  <a:latin typeface="Montserrat"/>
                </a:rPr>
                <a:t>Q4 2020</a:t>
              </a: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188302" y="126945"/>
              <a:ext cx="9085566" cy="4441665"/>
              <a:chOff x="0" y="0"/>
              <a:chExt cx="11264812" cy="550703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6350"/>
                <a:ext cx="1126481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264812" h="12700">
                    <a:moveTo>
                      <a:pt x="0" y="0"/>
                    </a:moveTo>
                    <a:lnTo>
                      <a:pt x="11264812" y="0"/>
                    </a:lnTo>
                    <a:lnTo>
                      <a:pt x="1126481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1095057"/>
                <a:ext cx="1126481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264812" h="12700">
                    <a:moveTo>
                      <a:pt x="0" y="0"/>
                    </a:moveTo>
                    <a:lnTo>
                      <a:pt x="11264812" y="0"/>
                    </a:lnTo>
                    <a:lnTo>
                      <a:pt x="1126481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2196464"/>
                <a:ext cx="1126481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264812" h="12700">
                    <a:moveTo>
                      <a:pt x="0" y="0"/>
                    </a:moveTo>
                    <a:lnTo>
                      <a:pt x="11264812" y="0"/>
                    </a:lnTo>
                    <a:lnTo>
                      <a:pt x="1126481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3297870"/>
                <a:ext cx="1126481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264812" h="12700">
                    <a:moveTo>
                      <a:pt x="0" y="0"/>
                    </a:moveTo>
                    <a:lnTo>
                      <a:pt x="11264812" y="0"/>
                    </a:lnTo>
                    <a:lnTo>
                      <a:pt x="1126481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4399277"/>
                <a:ext cx="1126481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264812" h="12700">
                    <a:moveTo>
                      <a:pt x="0" y="0"/>
                    </a:moveTo>
                    <a:lnTo>
                      <a:pt x="11264812" y="0"/>
                    </a:lnTo>
                    <a:lnTo>
                      <a:pt x="1126481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0" y="5500684"/>
                <a:ext cx="1126481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264812" h="12700">
                    <a:moveTo>
                      <a:pt x="0" y="0"/>
                    </a:moveTo>
                    <a:lnTo>
                      <a:pt x="11264812" y="0"/>
                    </a:lnTo>
                    <a:lnTo>
                      <a:pt x="1126481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40885" y="-19050"/>
              <a:ext cx="1039734" cy="272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80"/>
                </a:lnSpc>
              </a:pPr>
              <a:r>
                <a:rPr lang="en-US" sz="1271">
                  <a:solidFill>
                    <a:srgbClr val="FFFFFF"/>
                  </a:solidFill>
                  <a:latin typeface="Montserrat"/>
                </a:rPr>
                <a:t>1,250,000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69283"/>
              <a:ext cx="1080619" cy="272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80"/>
                </a:lnSpc>
              </a:pPr>
              <a:r>
                <a:rPr lang="en-US" sz="1271">
                  <a:solidFill>
                    <a:srgbClr val="FFFFFF"/>
                  </a:solidFill>
                  <a:latin typeface="Montserrat"/>
                </a:rPr>
                <a:t>1,000,000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59758" y="1757616"/>
              <a:ext cx="920861" cy="272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80"/>
                </a:lnSpc>
              </a:pPr>
              <a:r>
                <a:rPr lang="en-US" sz="1271">
                  <a:solidFill>
                    <a:srgbClr val="FFFFFF"/>
                  </a:solidFill>
                  <a:latin typeface="Montserrat"/>
                </a:rPr>
                <a:t>750,000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44044" y="2645949"/>
              <a:ext cx="936575" cy="272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80"/>
                </a:lnSpc>
              </a:pPr>
              <a:r>
                <a:rPr lang="en-US" sz="1271">
                  <a:solidFill>
                    <a:srgbClr val="FFFFFF"/>
                  </a:solidFill>
                  <a:latin typeface="Montserrat"/>
                </a:rPr>
                <a:t>500,000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64268" y="3534282"/>
              <a:ext cx="916351" cy="272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80"/>
                </a:lnSpc>
              </a:pPr>
              <a:r>
                <a:rPr lang="en-US" sz="1271">
                  <a:solidFill>
                    <a:srgbClr val="FFFFFF"/>
                  </a:solidFill>
                  <a:latin typeface="Montserrat"/>
                </a:rPr>
                <a:t>250,000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881577" y="4422615"/>
              <a:ext cx="199042" cy="272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80"/>
                </a:lnSpc>
              </a:pPr>
              <a:r>
                <a:rPr lang="en-US" sz="1271">
                  <a:solidFill>
                    <a:srgbClr val="FFFFFF"/>
                  </a:solidFill>
                  <a:latin typeface="Montserrat"/>
                </a:rPr>
                <a:t>0 </a:t>
              </a:r>
            </a:p>
          </p:txBody>
        </p: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1188302" y="784150"/>
              <a:ext cx="9085566" cy="3784460"/>
              <a:chOff x="0" y="814841"/>
              <a:chExt cx="11264812" cy="469219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4271743"/>
                <a:ext cx="811066" cy="1235291"/>
              </a:xfrm>
              <a:custGeom>
                <a:avLst/>
                <a:gdLst/>
                <a:ahLst/>
                <a:cxnLst/>
                <a:rect l="l" t="t" r="r" b="b"/>
                <a:pathLst>
                  <a:path w="811066" h="1235291">
                    <a:moveTo>
                      <a:pt x="0" y="1235291"/>
                    </a:moveTo>
                    <a:lnTo>
                      <a:pt x="0" y="85162"/>
                    </a:lnTo>
                    <a:cubicBezTo>
                      <a:pt x="0" y="38128"/>
                      <a:pt x="38128" y="0"/>
                      <a:pt x="85162" y="0"/>
                    </a:cubicBezTo>
                    <a:lnTo>
                      <a:pt x="725905" y="0"/>
                    </a:lnTo>
                    <a:cubicBezTo>
                      <a:pt x="772938" y="0"/>
                      <a:pt x="811066" y="38128"/>
                      <a:pt x="811066" y="85162"/>
                    </a:cubicBezTo>
                    <a:lnTo>
                      <a:pt x="811066" y="1235291"/>
                    </a:lnTo>
                    <a:close/>
                  </a:path>
                </a:pathLst>
              </a:custGeom>
              <a:solidFill>
                <a:srgbClr val="0086C3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1161527" y="4732153"/>
                <a:ext cx="811066" cy="774881"/>
              </a:xfrm>
              <a:custGeom>
                <a:avLst/>
                <a:gdLst/>
                <a:ahLst/>
                <a:cxnLst/>
                <a:rect l="l" t="t" r="r" b="b"/>
                <a:pathLst>
                  <a:path w="811066" h="774881">
                    <a:moveTo>
                      <a:pt x="0" y="774881"/>
                    </a:moveTo>
                    <a:lnTo>
                      <a:pt x="0" y="85162"/>
                    </a:lnTo>
                    <a:cubicBezTo>
                      <a:pt x="0" y="62576"/>
                      <a:pt x="8973" y="40915"/>
                      <a:pt x="24944" y="24943"/>
                    </a:cubicBezTo>
                    <a:cubicBezTo>
                      <a:pt x="40915" y="8972"/>
                      <a:pt x="62576" y="0"/>
                      <a:pt x="85162" y="0"/>
                    </a:cubicBezTo>
                    <a:lnTo>
                      <a:pt x="725905" y="0"/>
                    </a:lnTo>
                    <a:cubicBezTo>
                      <a:pt x="748491" y="0"/>
                      <a:pt x="770153" y="8972"/>
                      <a:pt x="786123" y="24943"/>
                    </a:cubicBezTo>
                    <a:cubicBezTo>
                      <a:pt x="802094" y="40915"/>
                      <a:pt x="811067" y="62576"/>
                      <a:pt x="811067" y="85162"/>
                    </a:cubicBezTo>
                    <a:lnTo>
                      <a:pt x="811067" y="774881"/>
                    </a:lnTo>
                    <a:close/>
                  </a:path>
                </a:pathLst>
              </a:custGeom>
              <a:solidFill>
                <a:srgbClr val="0086C3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2323055" y="814841"/>
                <a:ext cx="811066" cy="4692193"/>
              </a:xfrm>
              <a:custGeom>
                <a:avLst/>
                <a:gdLst/>
                <a:ahLst/>
                <a:cxnLst/>
                <a:rect l="l" t="t" r="r" b="b"/>
                <a:pathLst>
                  <a:path w="811066" h="4692193">
                    <a:moveTo>
                      <a:pt x="0" y="4692193"/>
                    </a:moveTo>
                    <a:lnTo>
                      <a:pt x="0" y="85162"/>
                    </a:lnTo>
                    <a:cubicBezTo>
                      <a:pt x="0" y="38129"/>
                      <a:pt x="38128" y="0"/>
                      <a:pt x="85162" y="0"/>
                    </a:cubicBezTo>
                    <a:lnTo>
                      <a:pt x="725904" y="0"/>
                    </a:lnTo>
                    <a:cubicBezTo>
                      <a:pt x="748490" y="0"/>
                      <a:pt x="770152" y="8973"/>
                      <a:pt x="786123" y="24944"/>
                    </a:cubicBezTo>
                    <a:cubicBezTo>
                      <a:pt x="802094" y="40915"/>
                      <a:pt x="811066" y="62576"/>
                      <a:pt x="811066" y="85162"/>
                    </a:cubicBezTo>
                    <a:lnTo>
                      <a:pt x="811066" y="4692193"/>
                    </a:lnTo>
                    <a:close/>
                  </a:path>
                </a:pathLst>
              </a:custGeom>
              <a:solidFill>
                <a:srgbClr val="0086C3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3484582" y="3211260"/>
                <a:ext cx="811066" cy="2295774"/>
              </a:xfrm>
              <a:custGeom>
                <a:avLst/>
                <a:gdLst/>
                <a:ahLst/>
                <a:cxnLst/>
                <a:rect l="l" t="t" r="r" b="b"/>
                <a:pathLst>
                  <a:path w="811066" h="2295774">
                    <a:moveTo>
                      <a:pt x="0" y="2295774"/>
                    </a:moveTo>
                    <a:lnTo>
                      <a:pt x="0" y="85162"/>
                    </a:lnTo>
                    <a:cubicBezTo>
                      <a:pt x="0" y="38128"/>
                      <a:pt x="38128" y="0"/>
                      <a:pt x="85162" y="0"/>
                    </a:cubicBezTo>
                    <a:lnTo>
                      <a:pt x="725904" y="0"/>
                    </a:lnTo>
                    <a:cubicBezTo>
                      <a:pt x="772938" y="0"/>
                      <a:pt x="811066" y="38128"/>
                      <a:pt x="811066" y="85162"/>
                    </a:cubicBezTo>
                    <a:lnTo>
                      <a:pt x="811066" y="2295774"/>
                    </a:lnTo>
                    <a:close/>
                  </a:path>
                </a:pathLst>
              </a:custGeom>
              <a:solidFill>
                <a:srgbClr val="0086C3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4646109" y="1494850"/>
                <a:ext cx="811066" cy="4012184"/>
              </a:xfrm>
              <a:custGeom>
                <a:avLst/>
                <a:gdLst/>
                <a:ahLst/>
                <a:cxnLst/>
                <a:rect l="l" t="t" r="r" b="b"/>
                <a:pathLst>
                  <a:path w="811066" h="4012184">
                    <a:moveTo>
                      <a:pt x="0" y="4012184"/>
                    </a:moveTo>
                    <a:lnTo>
                      <a:pt x="0" y="85162"/>
                    </a:lnTo>
                    <a:cubicBezTo>
                      <a:pt x="0" y="38128"/>
                      <a:pt x="38129" y="0"/>
                      <a:pt x="85162" y="0"/>
                    </a:cubicBezTo>
                    <a:lnTo>
                      <a:pt x="725905" y="0"/>
                    </a:lnTo>
                    <a:cubicBezTo>
                      <a:pt x="772939" y="0"/>
                      <a:pt x="811067" y="38128"/>
                      <a:pt x="811067" y="85162"/>
                    </a:cubicBezTo>
                    <a:lnTo>
                      <a:pt x="811067" y="4012184"/>
                    </a:lnTo>
                    <a:close/>
                  </a:path>
                </a:pathLst>
              </a:custGeom>
              <a:solidFill>
                <a:srgbClr val="0086C3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5807637" y="3940484"/>
                <a:ext cx="811066" cy="1566550"/>
              </a:xfrm>
              <a:custGeom>
                <a:avLst/>
                <a:gdLst/>
                <a:ahLst/>
                <a:cxnLst/>
                <a:rect l="l" t="t" r="r" b="b"/>
                <a:pathLst>
                  <a:path w="811066" h="1566550">
                    <a:moveTo>
                      <a:pt x="0" y="1566550"/>
                    </a:moveTo>
                    <a:lnTo>
                      <a:pt x="0" y="85162"/>
                    </a:lnTo>
                    <a:cubicBezTo>
                      <a:pt x="0" y="62576"/>
                      <a:pt x="8972" y="40914"/>
                      <a:pt x="24943" y="24943"/>
                    </a:cubicBezTo>
                    <a:cubicBezTo>
                      <a:pt x="40914" y="8972"/>
                      <a:pt x="62575" y="0"/>
                      <a:pt x="85161" y="0"/>
                    </a:cubicBezTo>
                    <a:lnTo>
                      <a:pt x="725904" y="0"/>
                    </a:lnTo>
                    <a:cubicBezTo>
                      <a:pt x="748490" y="0"/>
                      <a:pt x="770151" y="8972"/>
                      <a:pt x="786123" y="24943"/>
                    </a:cubicBezTo>
                    <a:cubicBezTo>
                      <a:pt x="802094" y="40914"/>
                      <a:pt x="811066" y="62576"/>
                      <a:pt x="811066" y="85162"/>
                    </a:cubicBezTo>
                    <a:lnTo>
                      <a:pt x="811066" y="1566550"/>
                    </a:lnTo>
                    <a:close/>
                  </a:path>
                </a:pathLst>
              </a:custGeom>
              <a:solidFill>
                <a:srgbClr val="0086C3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6969164" y="4062864"/>
                <a:ext cx="811067" cy="1444170"/>
              </a:xfrm>
              <a:custGeom>
                <a:avLst/>
                <a:gdLst/>
                <a:ahLst/>
                <a:cxnLst/>
                <a:rect l="l" t="t" r="r" b="b"/>
                <a:pathLst>
                  <a:path w="811067" h="1444170">
                    <a:moveTo>
                      <a:pt x="0" y="1444170"/>
                    </a:moveTo>
                    <a:lnTo>
                      <a:pt x="0" y="85161"/>
                    </a:lnTo>
                    <a:cubicBezTo>
                      <a:pt x="0" y="62575"/>
                      <a:pt x="8972" y="40914"/>
                      <a:pt x="24943" y="24943"/>
                    </a:cubicBezTo>
                    <a:cubicBezTo>
                      <a:pt x="40914" y="8972"/>
                      <a:pt x="62576" y="0"/>
                      <a:pt x="85162" y="0"/>
                    </a:cubicBezTo>
                    <a:lnTo>
                      <a:pt x="725904" y="0"/>
                    </a:lnTo>
                    <a:cubicBezTo>
                      <a:pt x="748491" y="0"/>
                      <a:pt x="770152" y="8972"/>
                      <a:pt x="786123" y="24943"/>
                    </a:cubicBezTo>
                    <a:cubicBezTo>
                      <a:pt x="802094" y="40914"/>
                      <a:pt x="811067" y="62575"/>
                      <a:pt x="811067" y="85161"/>
                    </a:cubicBezTo>
                    <a:lnTo>
                      <a:pt x="811067" y="1444170"/>
                    </a:lnTo>
                    <a:close/>
                  </a:path>
                </a:pathLst>
              </a:custGeom>
              <a:solidFill>
                <a:srgbClr val="0086C3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8130691" y="3968200"/>
                <a:ext cx="811067" cy="1538834"/>
              </a:xfrm>
              <a:custGeom>
                <a:avLst/>
                <a:gdLst/>
                <a:ahLst/>
                <a:cxnLst/>
                <a:rect l="l" t="t" r="r" b="b"/>
                <a:pathLst>
                  <a:path w="811067" h="1538834">
                    <a:moveTo>
                      <a:pt x="0" y="1538834"/>
                    </a:moveTo>
                    <a:lnTo>
                      <a:pt x="0" y="85162"/>
                    </a:lnTo>
                    <a:cubicBezTo>
                      <a:pt x="0" y="62575"/>
                      <a:pt x="8973" y="40914"/>
                      <a:pt x="24944" y="24943"/>
                    </a:cubicBezTo>
                    <a:cubicBezTo>
                      <a:pt x="40915" y="8972"/>
                      <a:pt x="62576" y="0"/>
                      <a:pt x="85163" y="0"/>
                    </a:cubicBezTo>
                    <a:lnTo>
                      <a:pt x="725905" y="0"/>
                    </a:lnTo>
                    <a:cubicBezTo>
                      <a:pt x="748491" y="0"/>
                      <a:pt x="770153" y="8972"/>
                      <a:pt x="786124" y="24943"/>
                    </a:cubicBezTo>
                    <a:cubicBezTo>
                      <a:pt x="802095" y="40914"/>
                      <a:pt x="811067" y="62575"/>
                      <a:pt x="811067" y="85162"/>
                    </a:cubicBezTo>
                    <a:lnTo>
                      <a:pt x="811067" y="1538834"/>
                    </a:lnTo>
                    <a:close/>
                  </a:path>
                </a:pathLst>
              </a:custGeom>
              <a:solidFill>
                <a:srgbClr val="0086C3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9292219" y="4353692"/>
                <a:ext cx="811066" cy="1153342"/>
              </a:xfrm>
              <a:custGeom>
                <a:avLst/>
                <a:gdLst/>
                <a:ahLst/>
                <a:cxnLst/>
                <a:rect l="l" t="t" r="r" b="b"/>
                <a:pathLst>
                  <a:path w="811066" h="1153342">
                    <a:moveTo>
                      <a:pt x="0" y="1153342"/>
                    </a:moveTo>
                    <a:lnTo>
                      <a:pt x="0" y="85162"/>
                    </a:lnTo>
                    <a:cubicBezTo>
                      <a:pt x="0" y="38129"/>
                      <a:pt x="38128" y="0"/>
                      <a:pt x="85161" y="0"/>
                    </a:cubicBezTo>
                    <a:lnTo>
                      <a:pt x="725904" y="0"/>
                    </a:lnTo>
                    <a:cubicBezTo>
                      <a:pt x="772938" y="0"/>
                      <a:pt x="811066" y="38129"/>
                      <a:pt x="811066" y="85162"/>
                    </a:cubicBezTo>
                    <a:lnTo>
                      <a:pt x="811066" y="1153342"/>
                    </a:lnTo>
                    <a:close/>
                  </a:path>
                </a:pathLst>
              </a:custGeom>
              <a:solidFill>
                <a:srgbClr val="0086C3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10453746" y="3733767"/>
                <a:ext cx="811067" cy="1773267"/>
              </a:xfrm>
              <a:custGeom>
                <a:avLst/>
                <a:gdLst/>
                <a:ahLst/>
                <a:cxnLst/>
                <a:rect l="l" t="t" r="r" b="b"/>
                <a:pathLst>
                  <a:path w="811067" h="1773267">
                    <a:moveTo>
                      <a:pt x="0" y="1773267"/>
                    </a:moveTo>
                    <a:lnTo>
                      <a:pt x="0" y="85163"/>
                    </a:lnTo>
                    <a:cubicBezTo>
                      <a:pt x="0" y="62576"/>
                      <a:pt x="8972" y="40915"/>
                      <a:pt x="24943" y="24944"/>
                    </a:cubicBezTo>
                    <a:cubicBezTo>
                      <a:pt x="40914" y="8973"/>
                      <a:pt x="62576" y="0"/>
                      <a:pt x="85162" y="0"/>
                    </a:cubicBezTo>
                    <a:lnTo>
                      <a:pt x="725904" y="0"/>
                    </a:lnTo>
                    <a:cubicBezTo>
                      <a:pt x="748490" y="0"/>
                      <a:pt x="770152" y="8973"/>
                      <a:pt x="786123" y="24944"/>
                    </a:cubicBezTo>
                    <a:cubicBezTo>
                      <a:pt x="802094" y="40915"/>
                      <a:pt x="811066" y="62576"/>
                      <a:pt x="811066" y="85163"/>
                    </a:cubicBezTo>
                    <a:lnTo>
                      <a:pt x="811066" y="1773267"/>
                    </a:lnTo>
                    <a:close/>
                  </a:path>
                </a:pathLst>
              </a:custGeom>
              <a:solidFill>
                <a:srgbClr val="0086C3"/>
              </a:solidFill>
            </p:spPr>
          </p:sp>
        </p:grpSp>
      </p:grpSp>
      <p:sp>
        <p:nvSpPr>
          <p:cNvPr id="37" name="TextBox 37"/>
          <p:cNvSpPr txBox="1"/>
          <p:nvPr/>
        </p:nvSpPr>
        <p:spPr>
          <a:xfrm>
            <a:off x="1132711" y="1652362"/>
            <a:ext cx="6676537" cy="455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6"/>
              </a:lnSpc>
              <a:spcBef>
                <a:spcPct val="0"/>
              </a:spcBef>
            </a:pPr>
            <a:r>
              <a:rPr lang="en-US" sz="3281" spc="147">
                <a:solidFill>
                  <a:srgbClr val="FFFFFF"/>
                </a:solidFill>
                <a:latin typeface="Montserrat Bold"/>
              </a:rPr>
              <a:t>ADDITIONS BY QUARTER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83964" y="5338213"/>
            <a:ext cx="533092" cy="249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Montserrat Bold"/>
              </a:rPr>
              <a:t>279K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107807" y="5569702"/>
            <a:ext cx="505491" cy="249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Montserrat Bold"/>
              </a:rPr>
              <a:t>174K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880874" y="3232097"/>
            <a:ext cx="350423" cy="249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Montserrat Bold"/>
              </a:rPr>
              <a:t>1.1M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485104" y="4645603"/>
            <a:ext cx="556807" cy="249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Montserrat Bold"/>
              </a:rPr>
              <a:t>520K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138336" y="3631153"/>
            <a:ext cx="665287" cy="240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 Bold"/>
              </a:rPr>
              <a:t>909K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26900" y="5106724"/>
            <a:ext cx="476652" cy="249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Montserrat Bold"/>
              </a:rPr>
              <a:t>354K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527377" y="5208796"/>
            <a:ext cx="689659" cy="249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Montserrat Bold"/>
              </a:rPr>
              <a:t>326K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23963" y="5354620"/>
            <a:ext cx="711881" cy="249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Montserrat Bold"/>
              </a:rPr>
              <a:t>260K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228147" y="5123131"/>
            <a:ext cx="705341" cy="249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Montserrat Bold"/>
              </a:rPr>
              <a:t>348K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672358" y="4993715"/>
            <a:ext cx="612838" cy="249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Montserrat Bold"/>
              </a:rPr>
              <a:t>401K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32886" y="7706636"/>
            <a:ext cx="9622711" cy="2256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3736" lvl="1" indent="-201868">
              <a:lnSpc>
                <a:spcPts val="2618"/>
              </a:lnSpc>
              <a:buFont typeface="Arial"/>
              <a:buChar char="•"/>
            </a:pPr>
            <a:r>
              <a:rPr lang="en-US" sz="1870">
                <a:solidFill>
                  <a:srgbClr val="FFFFFF"/>
                </a:solidFill>
                <a:latin typeface="Montserrat Bold"/>
              </a:rPr>
              <a:t>3.2M SF of sublease space available across all Tampa submarkets, making up 7.1% of total inventory</a:t>
            </a:r>
          </a:p>
          <a:p>
            <a:pPr>
              <a:lnSpc>
                <a:spcPts val="2618"/>
              </a:lnSpc>
            </a:pPr>
            <a:endParaRPr lang="en-US" sz="1870">
              <a:solidFill>
                <a:srgbClr val="FFFFFF"/>
              </a:solidFill>
              <a:latin typeface="Montserrat Bold"/>
            </a:endParaRPr>
          </a:p>
          <a:p>
            <a:pPr marL="403736" lvl="1" indent="-201868">
              <a:lnSpc>
                <a:spcPts val="2618"/>
              </a:lnSpc>
              <a:buFont typeface="Arial"/>
              <a:buChar char="•"/>
            </a:pPr>
            <a:r>
              <a:rPr lang="en-US" sz="1870">
                <a:solidFill>
                  <a:srgbClr val="FFFFFF"/>
                </a:solidFill>
                <a:latin typeface="Montserrat Bold"/>
              </a:rPr>
              <a:t>3.3% MOM net decrease in total sublease availability (175K SF was removed in March 2023)</a:t>
            </a:r>
          </a:p>
          <a:p>
            <a:pPr>
              <a:lnSpc>
                <a:spcPts val="2618"/>
              </a:lnSpc>
            </a:pPr>
            <a:endParaRPr lang="en-US" sz="1870">
              <a:solidFill>
                <a:srgbClr val="FFFFFF"/>
              </a:solidFill>
              <a:latin typeface="Montserrat Bold"/>
            </a:endParaRPr>
          </a:p>
          <a:p>
            <a:pPr marL="403736" lvl="1" indent="-201868">
              <a:lnSpc>
                <a:spcPts val="2618"/>
              </a:lnSpc>
              <a:buFont typeface="Arial"/>
              <a:buChar char="•"/>
            </a:pPr>
            <a:r>
              <a:rPr lang="en-US" sz="1870">
                <a:solidFill>
                  <a:srgbClr val="FFFFFF"/>
                </a:solidFill>
                <a:latin typeface="Montserrat Bold"/>
              </a:rPr>
              <a:t>114 subleases are available in Tampa Bay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10243679" y="2846714"/>
            <a:ext cx="7387616" cy="5486458"/>
            <a:chOff x="0" y="-47625"/>
            <a:chExt cx="9850155" cy="7315276"/>
          </a:xfrm>
        </p:grpSpPr>
        <p:sp>
          <p:nvSpPr>
            <p:cNvPr id="50" name="TextBox 50"/>
            <p:cNvSpPr txBox="1"/>
            <p:nvPr/>
          </p:nvSpPr>
          <p:spPr>
            <a:xfrm>
              <a:off x="3302292" y="6367801"/>
              <a:ext cx="1595028" cy="899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15"/>
                </a:lnSpc>
                <a:spcBef>
                  <a:spcPct val="0"/>
                </a:spcBef>
              </a:pPr>
              <a:r>
                <a:rPr lang="en-US" sz="1939" u="none">
                  <a:solidFill>
                    <a:srgbClr val="FFFFFF"/>
                  </a:solidFill>
                  <a:latin typeface="Montserrat"/>
                </a:rPr>
                <a:t>10-20K SF</a:t>
              </a:r>
            </a:p>
            <a:p>
              <a:pPr marL="0" lvl="0" indent="0" algn="ctr">
                <a:lnSpc>
                  <a:spcPts val="2715"/>
                </a:lnSpc>
                <a:spcBef>
                  <a:spcPct val="0"/>
                </a:spcBef>
              </a:pPr>
              <a:r>
                <a:rPr lang="en-US" sz="1939" u="none">
                  <a:solidFill>
                    <a:srgbClr val="FFFFFF"/>
                  </a:solidFill>
                  <a:latin typeface="Montserrat"/>
                </a:rPr>
                <a:t>22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7637455" y="5207561"/>
              <a:ext cx="2126113" cy="8998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715"/>
                </a:lnSpc>
                <a:spcBef>
                  <a:spcPct val="0"/>
                </a:spcBef>
              </a:pPr>
              <a:r>
                <a:rPr lang="en-US" sz="1939" u="none" dirty="0">
                  <a:solidFill>
                    <a:srgbClr val="FFFFFF"/>
                  </a:solidFill>
                  <a:latin typeface="Montserrat"/>
                </a:rPr>
                <a:t>5 to 10K SF</a:t>
              </a:r>
            </a:p>
            <a:p>
              <a:pPr marL="0" lvl="0" indent="0" algn="ctr">
                <a:lnSpc>
                  <a:spcPts val="2715"/>
                </a:lnSpc>
                <a:spcBef>
                  <a:spcPct val="0"/>
                </a:spcBef>
              </a:pPr>
              <a:r>
                <a:rPr lang="en-US" sz="1939" u="none" dirty="0">
                  <a:solidFill>
                    <a:srgbClr val="FFFFFF"/>
                  </a:solidFill>
                  <a:latin typeface="Montserrat"/>
                </a:rPr>
                <a:t>21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3526800"/>
              <a:ext cx="1693600" cy="899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15"/>
                </a:lnSpc>
                <a:spcBef>
                  <a:spcPct val="0"/>
                </a:spcBef>
              </a:pPr>
              <a:r>
                <a:rPr lang="en-US" sz="1939" u="none">
                  <a:solidFill>
                    <a:srgbClr val="FFFFFF"/>
                  </a:solidFill>
                  <a:latin typeface="Montserrat"/>
                </a:rPr>
                <a:t>20-40K SF</a:t>
              </a:r>
            </a:p>
            <a:p>
              <a:pPr marL="0" lvl="0" indent="0" algn="ctr">
                <a:lnSpc>
                  <a:spcPts val="2715"/>
                </a:lnSpc>
                <a:spcBef>
                  <a:spcPct val="0"/>
                </a:spcBef>
              </a:pPr>
              <a:r>
                <a:rPr lang="en-US" sz="1939" u="none">
                  <a:solidFill>
                    <a:srgbClr val="FFFFFF"/>
                  </a:solidFill>
                  <a:latin typeface="Montserrat"/>
                </a:rPr>
                <a:t>21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641460" y="1654905"/>
              <a:ext cx="2208695" cy="8998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715"/>
                </a:lnSpc>
                <a:spcBef>
                  <a:spcPct val="0"/>
                </a:spcBef>
              </a:pPr>
              <a:r>
                <a:rPr lang="en-US" sz="1939" u="none" dirty="0">
                  <a:solidFill>
                    <a:srgbClr val="FFFFFF"/>
                  </a:solidFill>
                  <a:latin typeface="Montserrat"/>
                </a:rPr>
                <a:t>2.5 to 5K SF</a:t>
              </a:r>
            </a:p>
            <a:p>
              <a:pPr marL="0" lvl="0" indent="0" algn="ctr">
                <a:lnSpc>
                  <a:spcPts val="2715"/>
                </a:lnSpc>
                <a:spcBef>
                  <a:spcPct val="0"/>
                </a:spcBef>
              </a:pPr>
              <a:r>
                <a:rPr lang="en-US" sz="1939" u="none" dirty="0">
                  <a:solidFill>
                    <a:srgbClr val="FFFFFF"/>
                  </a:solidFill>
                  <a:latin typeface="Montserrat"/>
                </a:rPr>
                <a:t>20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908303" y="320221"/>
              <a:ext cx="1352898" cy="899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15"/>
                </a:lnSpc>
                <a:spcBef>
                  <a:spcPct val="0"/>
                </a:spcBef>
              </a:pPr>
              <a:r>
                <a:rPr lang="en-US" sz="1939" u="none">
                  <a:solidFill>
                    <a:srgbClr val="FFFFFF"/>
                  </a:solidFill>
                  <a:latin typeface="Montserrat"/>
                </a:rPr>
                <a:t>40K+ SF</a:t>
              </a:r>
            </a:p>
            <a:p>
              <a:pPr marL="0" lvl="0" indent="0" algn="ctr">
                <a:lnSpc>
                  <a:spcPts val="2715"/>
                </a:lnSpc>
                <a:spcBef>
                  <a:spcPct val="0"/>
                </a:spcBef>
              </a:pPr>
              <a:r>
                <a:rPr lang="en-US" sz="1939" u="none">
                  <a:solidFill>
                    <a:srgbClr val="FFFFFF"/>
                  </a:solidFill>
                  <a:latin typeface="Montserrat"/>
                </a:rPr>
                <a:t>20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5233685" y="-47625"/>
              <a:ext cx="1360461" cy="899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15"/>
                </a:lnSpc>
                <a:spcBef>
                  <a:spcPct val="0"/>
                </a:spcBef>
              </a:pPr>
              <a:r>
                <a:rPr lang="en-US" sz="1939" u="none">
                  <a:solidFill>
                    <a:srgbClr val="FFFFFF"/>
                  </a:solidFill>
                  <a:latin typeface="Montserrat"/>
                </a:rPr>
                <a:t>&lt;2.5K SF</a:t>
              </a:r>
            </a:p>
            <a:p>
              <a:pPr marL="0" lvl="0" indent="0" algn="ctr">
                <a:lnSpc>
                  <a:spcPts val="2715"/>
                </a:lnSpc>
                <a:spcBef>
                  <a:spcPct val="0"/>
                </a:spcBef>
              </a:pPr>
              <a:r>
                <a:rPr lang="en-US" sz="1939" u="none">
                  <a:solidFill>
                    <a:srgbClr val="FFFFFF"/>
                  </a:solidFill>
                  <a:latin typeface="Montserrat"/>
                </a:rPr>
                <a:t>10</a:t>
              </a:r>
            </a:p>
          </p:txBody>
        </p:sp>
        <p:grpSp>
          <p:nvGrpSpPr>
            <p:cNvPr id="56" name="Group 56"/>
            <p:cNvGrpSpPr>
              <a:grpSpLocks noChangeAspect="1"/>
            </p:cNvGrpSpPr>
            <p:nvPr/>
          </p:nvGrpSpPr>
          <p:grpSpPr>
            <a:xfrm>
              <a:off x="2363232" y="990197"/>
              <a:ext cx="5287257" cy="5287257"/>
              <a:chOff x="0" y="0"/>
              <a:chExt cx="2540000" cy="25400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1270000" y="0"/>
                <a:ext cx="718308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718308" h="1270000">
                    <a:moveTo>
                      <a:pt x="0" y="0"/>
                    </a:moveTo>
                    <a:lnTo>
                      <a:pt x="0" y="0"/>
                    </a:lnTo>
                    <a:cubicBezTo>
                      <a:pt x="256423" y="0"/>
                      <a:pt x="506840" y="77622"/>
                      <a:pt x="718308" y="222654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0086C3"/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1270000" y="188062"/>
                <a:ext cx="1325216" cy="1249939"/>
              </a:xfrm>
              <a:custGeom>
                <a:avLst/>
                <a:gdLst/>
                <a:ahLst/>
                <a:cxnLst/>
                <a:rect l="l" t="t" r="r" b="b"/>
                <a:pathLst>
                  <a:path w="1325216" h="1249939">
                    <a:moveTo>
                      <a:pt x="665065" y="0"/>
                    </a:moveTo>
                    <a:cubicBezTo>
                      <a:pt x="1092533" y="262764"/>
                      <a:pt x="1325216" y="752579"/>
                      <a:pt x="1258839" y="1249939"/>
                    </a:cubicBezTo>
                    <a:lnTo>
                      <a:pt x="0" y="1081938"/>
                    </a:lnTo>
                    <a:close/>
                  </a:path>
                </a:pathLst>
              </a:custGeom>
              <a:solidFill>
                <a:srgbClr val="7399D9"/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1270000" y="1270000"/>
                <a:ext cx="1265662" cy="1220297"/>
              </a:xfrm>
              <a:custGeom>
                <a:avLst/>
                <a:gdLst/>
                <a:ahLst/>
                <a:cxnLst/>
                <a:rect l="l" t="t" r="r" b="b"/>
                <a:pathLst>
                  <a:path w="1265662" h="1220297">
                    <a:moveTo>
                      <a:pt x="1265662" y="104876"/>
                    </a:moveTo>
                    <a:cubicBezTo>
                      <a:pt x="1222122" y="630332"/>
                      <a:pt x="858441" y="1074234"/>
                      <a:pt x="351819" y="122029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EE7"/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250539" y="1270000"/>
                <a:ext cx="1431829" cy="1380735"/>
              </a:xfrm>
              <a:custGeom>
                <a:avLst/>
                <a:gdLst/>
                <a:ahLst/>
                <a:cxnLst/>
                <a:rect l="l" t="t" r="r" b="b"/>
                <a:pathLst>
                  <a:path w="1431829" h="1380735">
                    <a:moveTo>
                      <a:pt x="1431829" y="1201188"/>
                    </a:moveTo>
                    <a:cubicBezTo>
                      <a:pt x="908827" y="1380735"/>
                      <a:pt x="329760" y="1201241"/>
                      <a:pt x="0" y="757364"/>
                    </a:cubicBezTo>
                    <a:lnTo>
                      <a:pt x="1019461" y="0"/>
                    </a:lnTo>
                    <a:close/>
                  </a:path>
                </a:pathLst>
              </a:custGeom>
              <a:solidFill>
                <a:srgbClr val="DBC5F3"/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-94376" y="640635"/>
                <a:ext cx="1364376" cy="1436734"/>
              </a:xfrm>
              <a:custGeom>
                <a:avLst/>
                <a:gdLst/>
                <a:ahLst/>
                <a:cxnLst/>
                <a:rect l="l" t="t" r="r" b="b"/>
                <a:pathLst>
                  <a:path w="1364376" h="1436734">
                    <a:moveTo>
                      <a:pt x="384042" y="1436734"/>
                    </a:moveTo>
                    <a:cubicBezTo>
                      <a:pt x="48852" y="1029736"/>
                      <a:pt x="0" y="457961"/>
                      <a:pt x="261290" y="0"/>
                    </a:cubicBezTo>
                    <a:lnTo>
                      <a:pt x="1364376" y="629365"/>
                    </a:lnTo>
                    <a:close/>
                  </a:path>
                </a:pathLst>
              </a:custGeom>
              <a:solidFill>
                <a:srgbClr val="FFE1FF"/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136837" y="0"/>
                <a:ext cx="1133163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133163" h="1270000">
                    <a:moveTo>
                      <a:pt x="0" y="696553"/>
                    </a:moveTo>
                    <a:cubicBezTo>
                      <a:pt x="216187" y="269356"/>
                      <a:pt x="654253" y="48"/>
                      <a:pt x="1133036" y="0"/>
                    </a:cubicBezTo>
                    <a:lnTo>
                      <a:pt x="1133163" y="1270000"/>
                    </a:lnTo>
                    <a:close/>
                  </a:path>
                </a:pathLst>
              </a:custGeom>
              <a:solidFill>
                <a:srgbClr val="C7BBDD"/>
              </a:solidFill>
            </p:spPr>
          </p:sp>
        </p:grpSp>
      </p:grpSp>
      <p:sp>
        <p:nvSpPr>
          <p:cNvPr id="63" name="TextBox 63"/>
          <p:cNvSpPr txBox="1"/>
          <p:nvPr/>
        </p:nvSpPr>
        <p:spPr>
          <a:xfrm>
            <a:off x="10582763" y="1652362"/>
            <a:ext cx="6676537" cy="902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6"/>
              </a:lnSpc>
              <a:spcBef>
                <a:spcPct val="0"/>
              </a:spcBef>
            </a:pPr>
            <a:r>
              <a:rPr lang="en-US" sz="3281" spc="147">
                <a:solidFill>
                  <a:srgbClr val="FFFFFF"/>
                </a:solidFill>
                <a:latin typeface="Montserrat Bold"/>
              </a:rPr>
              <a:t>DISTRIBUTION BY SIZE RANGE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5967006" y="9837295"/>
            <a:ext cx="1868207" cy="22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spc="-114" dirty="0">
                <a:solidFill>
                  <a:srgbClr val="FFFFFF"/>
                </a:solidFill>
                <a:latin typeface="Montserrat"/>
              </a:rPr>
              <a:t>Source: CBRE Q1 2023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086C3"/>
            </a:solidFill>
          </p:spPr>
        </p:sp>
      </p:grpSp>
      <p:sp>
        <p:nvSpPr>
          <p:cNvPr id="67" name="TextBox 67"/>
          <p:cNvSpPr txBox="1"/>
          <p:nvPr/>
        </p:nvSpPr>
        <p:spPr>
          <a:xfrm>
            <a:off x="4893825" y="182446"/>
            <a:ext cx="8500350" cy="936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Montserrat Extra-Bold Bold"/>
              </a:rPr>
              <a:t>SUBLEASE MARKET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30794" y="1673919"/>
            <a:ext cx="5342462" cy="1377174"/>
            <a:chOff x="0" y="0"/>
            <a:chExt cx="1712688" cy="4414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2688" cy="441495"/>
            </a:xfrm>
            <a:custGeom>
              <a:avLst/>
              <a:gdLst/>
              <a:ahLst/>
              <a:cxnLst/>
              <a:rect l="l" t="t" r="r" b="b"/>
              <a:pathLst>
                <a:path w="1712688" h="441495">
                  <a:moveTo>
                    <a:pt x="28983" y="0"/>
                  </a:moveTo>
                  <a:lnTo>
                    <a:pt x="1683705" y="0"/>
                  </a:lnTo>
                  <a:cubicBezTo>
                    <a:pt x="1699712" y="0"/>
                    <a:pt x="1712688" y="12976"/>
                    <a:pt x="1712688" y="28983"/>
                  </a:cubicBezTo>
                  <a:lnTo>
                    <a:pt x="1712688" y="412512"/>
                  </a:lnTo>
                  <a:cubicBezTo>
                    <a:pt x="1712688" y="420199"/>
                    <a:pt x="1709634" y="427571"/>
                    <a:pt x="1704199" y="433006"/>
                  </a:cubicBezTo>
                  <a:cubicBezTo>
                    <a:pt x="1698764" y="438441"/>
                    <a:pt x="1691392" y="441495"/>
                    <a:pt x="1683705" y="441495"/>
                  </a:cubicBezTo>
                  <a:lnTo>
                    <a:pt x="28983" y="441495"/>
                  </a:lnTo>
                  <a:cubicBezTo>
                    <a:pt x="12976" y="441495"/>
                    <a:pt x="0" y="428519"/>
                    <a:pt x="0" y="412512"/>
                  </a:cubicBezTo>
                  <a:lnTo>
                    <a:pt x="0" y="28983"/>
                  </a:lnTo>
                  <a:cubicBezTo>
                    <a:pt x="0" y="12976"/>
                    <a:pt x="12976" y="0"/>
                    <a:pt x="28983" y="0"/>
                  </a:cubicBezTo>
                  <a:close/>
                </a:path>
              </a:pathLst>
            </a:custGeom>
            <a:solidFill>
              <a:srgbClr val="00355F"/>
            </a:solidFill>
            <a:ln w="57150">
              <a:solidFill>
                <a:srgbClr val="0086C3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30794" y="3313421"/>
            <a:ext cx="5342462" cy="1377174"/>
            <a:chOff x="0" y="0"/>
            <a:chExt cx="1712688" cy="4414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2688" cy="441495"/>
            </a:xfrm>
            <a:custGeom>
              <a:avLst/>
              <a:gdLst/>
              <a:ahLst/>
              <a:cxnLst/>
              <a:rect l="l" t="t" r="r" b="b"/>
              <a:pathLst>
                <a:path w="1712688" h="441495">
                  <a:moveTo>
                    <a:pt x="28983" y="0"/>
                  </a:moveTo>
                  <a:lnTo>
                    <a:pt x="1683705" y="0"/>
                  </a:lnTo>
                  <a:cubicBezTo>
                    <a:pt x="1699712" y="0"/>
                    <a:pt x="1712688" y="12976"/>
                    <a:pt x="1712688" y="28983"/>
                  </a:cubicBezTo>
                  <a:lnTo>
                    <a:pt x="1712688" y="412512"/>
                  </a:lnTo>
                  <a:cubicBezTo>
                    <a:pt x="1712688" y="420199"/>
                    <a:pt x="1709634" y="427571"/>
                    <a:pt x="1704199" y="433006"/>
                  </a:cubicBezTo>
                  <a:cubicBezTo>
                    <a:pt x="1698764" y="438441"/>
                    <a:pt x="1691392" y="441495"/>
                    <a:pt x="1683705" y="441495"/>
                  </a:cubicBezTo>
                  <a:lnTo>
                    <a:pt x="28983" y="441495"/>
                  </a:lnTo>
                  <a:cubicBezTo>
                    <a:pt x="12976" y="441495"/>
                    <a:pt x="0" y="428519"/>
                    <a:pt x="0" y="412512"/>
                  </a:cubicBezTo>
                  <a:lnTo>
                    <a:pt x="0" y="28983"/>
                  </a:lnTo>
                  <a:cubicBezTo>
                    <a:pt x="0" y="12976"/>
                    <a:pt x="12976" y="0"/>
                    <a:pt x="28983" y="0"/>
                  </a:cubicBezTo>
                  <a:close/>
                </a:path>
              </a:pathLst>
            </a:custGeom>
            <a:solidFill>
              <a:srgbClr val="00355F"/>
            </a:solidFill>
            <a:ln w="57150">
              <a:solidFill>
                <a:srgbClr val="0086C3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30794" y="4952923"/>
            <a:ext cx="5342462" cy="1377174"/>
            <a:chOff x="0" y="0"/>
            <a:chExt cx="1712688" cy="441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2688" cy="441495"/>
            </a:xfrm>
            <a:custGeom>
              <a:avLst/>
              <a:gdLst/>
              <a:ahLst/>
              <a:cxnLst/>
              <a:rect l="l" t="t" r="r" b="b"/>
              <a:pathLst>
                <a:path w="1712688" h="441495">
                  <a:moveTo>
                    <a:pt x="28983" y="0"/>
                  </a:moveTo>
                  <a:lnTo>
                    <a:pt x="1683705" y="0"/>
                  </a:lnTo>
                  <a:cubicBezTo>
                    <a:pt x="1699712" y="0"/>
                    <a:pt x="1712688" y="12976"/>
                    <a:pt x="1712688" y="28983"/>
                  </a:cubicBezTo>
                  <a:lnTo>
                    <a:pt x="1712688" y="412512"/>
                  </a:lnTo>
                  <a:cubicBezTo>
                    <a:pt x="1712688" y="420199"/>
                    <a:pt x="1709634" y="427571"/>
                    <a:pt x="1704199" y="433006"/>
                  </a:cubicBezTo>
                  <a:cubicBezTo>
                    <a:pt x="1698764" y="438441"/>
                    <a:pt x="1691392" y="441495"/>
                    <a:pt x="1683705" y="441495"/>
                  </a:cubicBezTo>
                  <a:lnTo>
                    <a:pt x="28983" y="441495"/>
                  </a:lnTo>
                  <a:cubicBezTo>
                    <a:pt x="12976" y="441495"/>
                    <a:pt x="0" y="428519"/>
                    <a:pt x="0" y="412512"/>
                  </a:cubicBezTo>
                  <a:lnTo>
                    <a:pt x="0" y="28983"/>
                  </a:lnTo>
                  <a:cubicBezTo>
                    <a:pt x="0" y="12976"/>
                    <a:pt x="12976" y="0"/>
                    <a:pt x="28983" y="0"/>
                  </a:cubicBezTo>
                  <a:close/>
                </a:path>
              </a:pathLst>
            </a:custGeom>
            <a:solidFill>
              <a:srgbClr val="00355F"/>
            </a:solidFill>
            <a:ln w="57150">
              <a:solidFill>
                <a:srgbClr val="0086C3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086C3"/>
            </a:solidFill>
          </p:spPr>
        </p:sp>
      </p:grpSp>
      <p:sp>
        <p:nvSpPr>
          <p:cNvPr id="13" name="AutoShape 13"/>
          <p:cNvSpPr/>
          <p:nvPr/>
        </p:nvSpPr>
        <p:spPr>
          <a:xfrm flipV="1">
            <a:off x="2712243" y="2384571"/>
            <a:ext cx="22065" cy="6267205"/>
          </a:xfrm>
          <a:prstGeom prst="line">
            <a:avLst/>
          </a:prstGeom>
          <a:ln w="47625" cap="flat">
            <a:solidFill>
              <a:srgbClr val="0035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H="1">
            <a:off x="2690178" y="8661440"/>
            <a:ext cx="976840" cy="1370"/>
          </a:xfrm>
          <a:prstGeom prst="line">
            <a:avLst/>
          </a:prstGeom>
          <a:ln w="47625" cap="flat">
            <a:solidFill>
              <a:srgbClr val="0035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H="1">
            <a:off x="2712243" y="2384571"/>
            <a:ext cx="976840" cy="0"/>
          </a:xfrm>
          <a:prstGeom prst="line">
            <a:avLst/>
          </a:prstGeom>
          <a:ln w="47625" cap="flat">
            <a:solidFill>
              <a:srgbClr val="0035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H="1">
            <a:off x="2712243" y="3988507"/>
            <a:ext cx="1055442" cy="0"/>
          </a:xfrm>
          <a:prstGeom prst="line">
            <a:avLst/>
          </a:prstGeom>
          <a:ln w="47625" cap="flat">
            <a:solidFill>
              <a:srgbClr val="0035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flipH="1">
            <a:off x="2734308" y="5641510"/>
            <a:ext cx="932710" cy="0"/>
          </a:xfrm>
          <a:prstGeom prst="line">
            <a:avLst/>
          </a:prstGeom>
          <a:ln w="47625" cap="flat">
            <a:solidFill>
              <a:srgbClr val="00355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10011060" y="1673919"/>
            <a:ext cx="5342462" cy="1377174"/>
            <a:chOff x="0" y="0"/>
            <a:chExt cx="1712688" cy="44149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12688" cy="441495"/>
            </a:xfrm>
            <a:custGeom>
              <a:avLst/>
              <a:gdLst/>
              <a:ahLst/>
              <a:cxnLst/>
              <a:rect l="l" t="t" r="r" b="b"/>
              <a:pathLst>
                <a:path w="1712688" h="441495">
                  <a:moveTo>
                    <a:pt x="28983" y="0"/>
                  </a:moveTo>
                  <a:lnTo>
                    <a:pt x="1683705" y="0"/>
                  </a:lnTo>
                  <a:cubicBezTo>
                    <a:pt x="1699712" y="0"/>
                    <a:pt x="1712688" y="12976"/>
                    <a:pt x="1712688" y="28983"/>
                  </a:cubicBezTo>
                  <a:lnTo>
                    <a:pt x="1712688" y="412512"/>
                  </a:lnTo>
                  <a:cubicBezTo>
                    <a:pt x="1712688" y="420199"/>
                    <a:pt x="1709634" y="427571"/>
                    <a:pt x="1704199" y="433006"/>
                  </a:cubicBezTo>
                  <a:cubicBezTo>
                    <a:pt x="1698764" y="438441"/>
                    <a:pt x="1691392" y="441495"/>
                    <a:pt x="1683705" y="441495"/>
                  </a:cubicBezTo>
                  <a:lnTo>
                    <a:pt x="28983" y="441495"/>
                  </a:lnTo>
                  <a:cubicBezTo>
                    <a:pt x="21296" y="441495"/>
                    <a:pt x="13924" y="438441"/>
                    <a:pt x="8489" y="433006"/>
                  </a:cubicBezTo>
                  <a:cubicBezTo>
                    <a:pt x="3054" y="427571"/>
                    <a:pt x="0" y="420199"/>
                    <a:pt x="0" y="412512"/>
                  </a:cubicBezTo>
                  <a:lnTo>
                    <a:pt x="0" y="28983"/>
                  </a:lnTo>
                  <a:cubicBezTo>
                    <a:pt x="0" y="21296"/>
                    <a:pt x="3054" y="13924"/>
                    <a:pt x="8489" y="8489"/>
                  </a:cubicBezTo>
                  <a:cubicBezTo>
                    <a:pt x="13924" y="3054"/>
                    <a:pt x="21296" y="0"/>
                    <a:pt x="28983" y="0"/>
                  </a:cubicBezTo>
                  <a:close/>
                </a:path>
              </a:pathLst>
            </a:custGeom>
            <a:solidFill>
              <a:srgbClr val="00355F"/>
            </a:solidFill>
            <a:ln w="57150">
              <a:solidFill>
                <a:srgbClr val="0086C3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011060" y="3313421"/>
            <a:ext cx="5342462" cy="1377174"/>
            <a:chOff x="0" y="0"/>
            <a:chExt cx="1712688" cy="44149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12688" cy="441495"/>
            </a:xfrm>
            <a:custGeom>
              <a:avLst/>
              <a:gdLst/>
              <a:ahLst/>
              <a:cxnLst/>
              <a:rect l="l" t="t" r="r" b="b"/>
              <a:pathLst>
                <a:path w="1712688" h="441495">
                  <a:moveTo>
                    <a:pt x="28983" y="0"/>
                  </a:moveTo>
                  <a:lnTo>
                    <a:pt x="1683705" y="0"/>
                  </a:lnTo>
                  <a:cubicBezTo>
                    <a:pt x="1699712" y="0"/>
                    <a:pt x="1712688" y="12976"/>
                    <a:pt x="1712688" y="28983"/>
                  </a:cubicBezTo>
                  <a:lnTo>
                    <a:pt x="1712688" y="412512"/>
                  </a:lnTo>
                  <a:cubicBezTo>
                    <a:pt x="1712688" y="420199"/>
                    <a:pt x="1709634" y="427571"/>
                    <a:pt x="1704199" y="433006"/>
                  </a:cubicBezTo>
                  <a:cubicBezTo>
                    <a:pt x="1698764" y="438441"/>
                    <a:pt x="1691392" y="441495"/>
                    <a:pt x="1683705" y="441495"/>
                  </a:cubicBezTo>
                  <a:lnTo>
                    <a:pt x="28983" y="441495"/>
                  </a:lnTo>
                  <a:cubicBezTo>
                    <a:pt x="21296" y="441495"/>
                    <a:pt x="13924" y="438441"/>
                    <a:pt x="8489" y="433006"/>
                  </a:cubicBezTo>
                  <a:cubicBezTo>
                    <a:pt x="3054" y="427571"/>
                    <a:pt x="0" y="420199"/>
                    <a:pt x="0" y="412512"/>
                  </a:cubicBezTo>
                  <a:lnTo>
                    <a:pt x="0" y="28983"/>
                  </a:lnTo>
                  <a:cubicBezTo>
                    <a:pt x="0" y="21296"/>
                    <a:pt x="3054" y="13924"/>
                    <a:pt x="8489" y="8489"/>
                  </a:cubicBezTo>
                  <a:cubicBezTo>
                    <a:pt x="13924" y="3054"/>
                    <a:pt x="21296" y="0"/>
                    <a:pt x="28983" y="0"/>
                  </a:cubicBezTo>
                  <a:close/>
                </a:path>
              </a:pathLst>
            </a:custGeom>
            <a:solidFill>
              <a:srgbClr val="00355F"/>
            </a:solidFill>
            <a:ln w="57150">
              <a:solidFill>
                <a:srgbClr val="0086C3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011060" y="4952922"/>
            <a:ext cx="5342462" cy="1377174"/>
            <a:chOff x="0" y="0"/>
            <a:chExt cx="1712688" cy="44149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12688" cy="441495"/>
            </a:xfrm>
            <a:custGeom>
              <a:avLst/>
              <a:gdLst/>
              <a:ahLst/>
              <a:cxnLst/>
              <a:rect l="l" t="t" r="r" b="b"/>
              <a:pathLst>
                <a:path w="1712688" h="441495">
                  <a:moveTo>
                    <a:pt x="28983" y="0"/>
                  </a:moveTo>
                  <a:lnTo>
                    <a:pt x="1683705" y="0"/>
                  </a:lnTo>
                  <a:cubicBezTo>
                    <a:pt x="1699712" y="0"/>
                    <a:pt x="1712688" y="12976"/>
                    <a:pt x="1712688" y="28983"/>
                  </a:cubicBezTo>
                  <a:lnTo>
                    <a:pt x="1712688" y="412512"/>
                  </a:lnTo>
                  <a:cubicBezTo>
                    <a:pt x="1712688" y="420199"/>
                    <a:pt x="1709634" y="427571"/>
                    <a:pt x="1704199" y="433006"/>
                  </a:cubicBezTo>
                  <a:cubicBezTo>
                    <a:pt x="1698764" y="438441"/>
                    <a:pt x="1691392" y="441495"/>
                    <a:pt x="1683705" y="441495"/>
                  </a:cubicBezTo>
                  <a:lnTo>
                    <a:pt x="28983" y="441495"/>
                  </a:lnTo>
                  <a:cubicBezTo>
                    <a:pt x="21296" y="441495"/>
                    <a:pt x="13924" y="438441"/>
                    <a:pt x="8489" y="433006"/>
                  </a:cubicBezTo>
                  <a:cubicBezTo>
                    <a:pt x="3054" y="427571"/>
                    <a:pt x="0" y="420199"/>
                    <a:pt x="0" y="412512"/>
                  </a:cubicBezTo>
                  <a:lnTo>
                    <a:pt x="0" y="28983"/>
                  </a:lnTo>
                  <a:cubicBezTo>
                    <a:pt x="0" y="21296"/>
                    <a:pt x="3054" y="13924"/>
                    <a:pt x="8489" y="8489"/>
                  </a:cubicBezTo>
                  <a:cubicBezTo>
                    <a:pt x="13924" y="3054"/>
                    <a:pt x="21296" y="0"/>
                    <a:pt x="28983" y="0"/>
                  </a:cubicBezTo>
                  <a:close/>
                </a:path>
              </a:pathLst>
            </a:custGeom>
            <a:solidFill>
              <a:srgbClr val="00355F"/>
            </a:solidFill>
            <a:ln w="57150">
              <a:solidFill>
                <a:srgbClr val="0086C3"/>
              </a:solidFill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011060" y="6592424"/>
            <a:ext cx="5342462" cy="1377174"/>
            <a:chOff x="0" y="0"/>
            <a:chExt cx="1712688" cy="44149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12688" cy="441495"/>
            </a:xfrm>
            <a:custGeom>
              <a:avLst/>
              <a:gdLst/>
              <a:ahLst/>
              <a:cxnLst/>
              <a:rect l="l" t="t" r="r" b="b"/>
              <a:pathLst>
                <a:path w="1712688" h="441495">
                  <a:moveTo>
                    <a:pt x="28983" y="0"/>
                  </a:moveTo>
                  <a:lnTo>
                    <a:pt x="1683705" y="0"/>
                  </a:lnTo>
                  <a:cubicBezTo>
                    <a:pt x="1699712" y="0"/>
                    <a:pt x="1712688" y="12976"/>
                    <a:pt x="1712688" y="28983"/>
                  </a:cubicBezTo>
                  <a:lnTo>
                    <a:pt x="1712688" y="412512"/>
                  </a:lnTo>
                  <a:cubicBezTo>
                    <a:pt x="1712688" y="420199"/>
                    <a:pt x="1709634" y="427571"/>
                    <a:pt x="1704199" y="433006"/>
                  </a:cubicBezTo>
                  <a:cubicBezTo>
                    <a:pt x="1698764" y="438441"/>
                    <a:pt x="1691392" y="441495"/>
                    <a:pt x="1683705" y="441495"/>
                  </a:cubicBezTo>
                  <a:lnTo>
                    <a:pt x="28983" y="441495"/>
                  </a:lnTo>
                  <a:cubicBezTo>
                    <a:pt x="21296" y="441495"/>
                    <a:pt x="13924" y="438441"/>
                    <a:pt x="8489" y="433006"/>
                  </a:cubicBezTo>
                  <a:cubicBezTo>
                    <a:pt x="3054" y="427571"/>
                    <a:pt x="0" y="420199"/>
                    <a:pt x="0" y="412512"/>
                  </a:cubicBezTo>
                  <a:lnTo>
                    <a:pt x="0" y="28983"/>
                  </a:lnTo>
                  <a:cubicBezTo>
                    <a:pt x="0" y="21296"/>
                    <a:pt x="3054" y="13924"/>
                    <a:pt x="8489" y="8489"/>
                  </a:cubicBezTo>
                  <a:cubicBezTo>
                    <a:pt x="13924" y="3054"/>
                    <a:pt x="21296" y="0"/>
                    <a:pt x="28983" y="0"/>
                  </a:cubicBezTo>
                  <a:close/>
                </a:path>
              </a:pathLst>
            </a:custGeom>
            <a:solidFill>
              <a:srgbClr val="00355F"/>
            </a:solidFill>
            <a:ln w="57150">
              <a:solidFill>
                <a:srgbClr val="0086C3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 flipV="1">
            <a:off x="9292509" y="2384571"/>
            <a:ext cx="22065" cy="6267206"/>
          </a:xfrm>
          <a:prstGeom prst="line">
            <a:avLst/>
          </a:prstGeom>
          <a:ln w="47625" cap="flat">
            <a:solidFill>
              <a:srgbClr val="0035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flipH="1">
            <a:off x="9270444" y="8661440"/>
            <a:ext cx="976840" cy="1370"/>
          </a:xfrm>
          <a:prstGeom prst="line">
            <a:avLst/>
          </a:prstGeom>
          <a:ln w="47625" cap="flat">
            <a:solidFill>
              <a:srgbClr val="0035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flipH="1">
            <a:off x="9292509" y="2384571"/>
            <a:ext cx="976840" cy="0"/>
          </a:xfrm>
          <a:prstGeom prst="line">
            <a:avLst/>
          </a:prstGeom>
          <a:ln w="47625" cap="flat">
            <a:solidFill>
              <a:srgbClr val="0035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 flipH="1">
            <a:off x="9292509" y="3988507"/>
            <a:ext cx="1055442" cy="0"/>
          </a:xfrm>
          <a:prstGeom prst="line">
            <a:avLst/>
          </a:prstGeom>
          <a:ln w="47625" cap="flat">
            <a:solidFill>
              <a:srgbClr val="0035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 flipH="1">
            <a:off x="9314574" y="5641510"/>
            <a:ext cx="932710" cy="0"/>
          </a:xfrm>
          <a:prstGeom prst="line">
            <a:avLst/>
          </a:prstGeom>
          <a:ln w="47625" cap="flat">
            <a:solidFill>
              <a:srgbClr val="00355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2"/>
          <a:srcRect t="4551" b="4551"/>
          <a:stretch>
            <a:fillRect/>
          </a:stretch>
        </p:blipFill>
        <p:spPr>
          <a:xfrm>
            <a:off x="3667018" y="1843523"/>
            <a:ext cx="1710202" cy="103447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89083" y="3492893"/>
            <a:ext cx="1688137" cy="1038854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4"/>
          <a:srcRect r="14070"/>
          <a:stretch>
            <a:fillRect/>
          </a:stretch>
        </p:blipFill>
        <p:spPr>
          <a:xfrm>
            <a:off x="3689083" y="5100170"/>
            <a:ext cx="1688137" cy="103297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69349" y="1827688"/>
            <a:ext cx="1631490" cy="1085682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6"/>
          <a:srcRect t="2538" b="2538"/>
          <a:stretch>
            <a:fillRect/>
          </a:stretch>
        </p:blipFill>
        <p:spPr>
          <a:xfrm>
            <a:off x="10269349" y="3477275"/>
            <a:ext cx="1631490" cy="1049465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7"/>
          <a:srcRect l="2880" r="7327"/>
          <a:stretch>
            <a:fillRect/>
          </a:stretch>
        </p:blipFill>
        <p:spPr>
          <a:xfrm>
            <a:off x="10266334" y="5105389"/>
            <a:ext cx="1634505" cy="1072242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269349" y="6740372"/>
            <a:ext cx="1631490" cy="1062229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5520096" y="1795898"/>
            <a:ext cx="3460605" cy="34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2742"/>
              </a:lnSpc>
              <a:spcBef>
                <a:spcPct val="0"/>
              </a:spcBef>
            </a:pPr>
            <a:r>
              <a:rPr lang="en-US" sz="1959" spc="62">
                <a:solidFill>
                  <a:srgbClr val="FFFFFF"/>
                </a:solidFill>
                <a:latin typeface="Montserrat Bold"/>
              </a:rPr>
              <a:t>RENAISSANCE CTR VII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20096" y="3489243"/>
            <a:ext cx="3460605" cy="34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2742"/>
              </a:lnSpc>
              <a:spcBef>
                <a:spcPct val="0"/>
              </a:spcBef>
            </a:pPr>
            <a:r>
              <a:rPr lang="en-US" sz="1959" spc="62">
                <a:solidFill>
                  <a:srgbClr val="FFFFFF"/>
                </a:solidFill>
                <a:latin typeface="Montserrat Bold"/>
              </a:rPr>
              <a:t>SPARKMAN WHARF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520096" y="5129162"/>
            <a:ext cx="3460605" cy="34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2742"/>
              </a:lnSpc>
              <a:spcBef>
                <a:spcPct val="0"/>
              </a:spcBef>
            </a:pPr>
            <a:r>
              <a:rPr lang="en-US" sz="1959" spc="62">
                <a:solidFill>
                  <a:srgbClr val="FFFFFF"/>
                </a:solidFill>
                <a:latin typeface="Montserrat Bold"/>
              </a:rPr>
              <a:t>HEIGHTS UNION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939690" y="6794231"/>
            <a:ext cx="3460605" cy="265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2182"/>
              </a:lnSpc>
              <a:spcBef>
                <a:spcPct val="0"/>
              </a:spcBef>
            </a:pPr>
            <a:r>
              <a:rPr lang="en-US" sz="1559" spc="49">
                <a:solidFill>
                  <a:srgbClr val="FFFFFF"/>
                </a:solidFill>
                <a:latin typeface="Montserrat Bold"/>
              </a:rPr>
              <a:t>Ask for feedback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667018" y="8289062"/>
            <a:ext cx="4870014" cy="678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5"/>
              </a:lnSpc>
              <a:spcBef>
                <a:spcPct val="0"/>
              </a:spcBef>
            </a:pPr>
            <a:r>
              <a:rPr lang="en-US" sz="4053">
                <a:solidFill>
                  <a:srgbClr val="00355F"/>
                </a:solidFill>
                <a:latin typeface="Montserrat Bold"/>
              </a:rPr>
              <a:t>COMPLETED 2020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08079" y="154385"/>
            <a:ext cx="11071842" cy="9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00355F"/>
                </a:solidFill>
                <a:latin typeface="Montserrat Extra-Bold Bold"/>
              </a:rPr>
              <a:t>CHANGING THE SKYLINE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138964" y="1832207"/>
            <a:ext cx="3460605" cy="34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2742"/>
              </a:lnSpc>
              <a:spcBef>
                <a:spcPct val="0"/>
              </a:spcBef>
            </a:pPr>
            <a:r>
              <a:rPr lang="en-US" sz="1959" spc="62">
                <a:solidFill>
                  <a:srgbClr val="FFFFFF"/>
                </a:solidFill>
                <a:latin typeface="Montserrat Bold"/>
              </a:rPr>
              <a:t>MIDTOWN WEST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138964" y="3489243"/>
            <a:ext cx="3460605" cy="34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2742"/>
              </a:lnSpc>
              <a:spcBef>
                <a:spcPct val="0"/>
              </a:spcBef>
            </a:pPr>
            <a:r>
              <a:rPr lang="en-US" sz="1959" spc="62">
                <a:solidFill>
                  <a:srgbClr val="FFFFFF"/>
                </a:solidFill>
                <a:latin typeface="Montserrat Bold"/>
              </a:rPr>
              <a:t>1001 WATER STREET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138964" y="5129162"/>
            <a:ext cx="3460605" cy="34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2742"/>
              </a:lnSpc>
              <a:spcBef>
                <a:spcPct val="0"/>
              </a:spcBef>
            </a:pPr>
            <a:r>
              <a:rPr lang="en-US" sz="1959" spc="62">
                <a:solidFill>
                  <a:srgbClr val="FFFFFF"/>
                </a:solidFill>
                <a:latin typeface="Montserrat Bold"/>
              </a:rPr>
              <a:t>SKYCENTER ONE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005614" y="6768247"/>
            <a:ext cx="3460605" cy="34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2742"/>
              </a:lnSpc>
              <a:spcBef>
                <a:spcPct val="0"/>
              </a:spcBef>
            </a:pPr>
            <a:r>
              <a:rPr lang="en-US" sz="1959" spc="62">
                <a:solidFill>
                  <a:srgbClr val="FFFFFF"/>
                </a:solidFill>
                <a:latin typeface="Montserrat Bold"/>
              </a:rPr>
              <a:t>THE LOFT AT MIDTOWN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247284" y="8289062"/>
            <a:ext cx="4870014" cy="678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5"/>
              </a:lnSpc>
              <a:spcBef>
                <a:spcPct val="0"/>
              </a:spcBef>
            </a:pPr>
            <a:r>
              <a:rPr lang="en-US" sz="4053">
                <a:solidFill>
                  <a:srgbClr val="00355F"/>
                </a:solidFill>
                <a:latin typeface="Montserrat Bold"/>
              </a:rPr>
              <a:t>COMPLETED 2021</a:t>
            </a:r>
          </a:p>
        </p:txBody>
      </p:sp>
      <p:sp>
        <p:nvSpPr>
          <p:cNvPr id="53" name="AutoShape 53"/>
          <p:cNvSpPr/>
          <p:nvPr/>
        </p:nvSpPr>
        <p:spPr>
          <a:xfrm flipH="1">
            <a:off x="9314574" y="5641510"/>
            <a:ext cx="932710" cy="0"/>
          </a:xfrm>
          <a:prstGeom prst="line">
            <a:avLst/>
          </a:prstGeom>
          <a:ln w="47625" cap="flat">
            <a:solidFill>
              <a:srgbClr val="0035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" name="AutoShape 54"/>
          <p:cNvSpPr/>
          <p:nvPr/>
        </p:nvSpPr>
        <p:spPr>
          <a:xfrm flipH="1">
            <a:off x="9314574" y="5641510"/>
            <a:ext cx="932710" cy="0"/>
          </a:xfrm>
          <a:prstGeom prst="line">
            <a:avLst/>
          </a:prstGeom>
          <a:ln w="47625" cap="flat">
            <a:solidFill>
              <a:srgbClr val="0035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5" name="AutoShape 55"/>
          <p:cNvSpPr/>
          <p:nvPr/>
        </p:nvSpPr>
        <p:spPr>
          <a:xfrm flipH="1">
            <a:off x="9314574" y="5641510"/>
            <a:ext cx="932710" cy="0"/>
          </a:xfrm>
          <a:prstGeom prst="line">
            <a:avLst/>
          </a:prstGeom>
          <a:ln w="47625" cap="flat">
            <a:solidFill>
              <a:srgbClr val="0035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6" name="AutoShape 56"/>
          <p:cNvSpPr/>
          <p:nvPr/>
        </p:nvSpPr>
        <p:spPr>
          <a:xfrm flipH="1">
            <a:off x="9292509" y="7304824"/>
            <a:ext cx="932710" cy="0"/>
          </a:xfrm>
          <a:prstGeom prst="line">
            <a:avLst/>
          </a:prstGeom>
          <a:ln w="47625" cap="flat">
            <a:solidFill>
              <a:srgbClr val="0035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7" name="TextBox 57"/>
          <p:cNvSpPr txBox="1"/>
          <p:nvPr/>
        </p:nvSpPr>
        <p:spPr>
          <a:xfrm>
            <a:off x="5520096" y="3954383"/>
            <a:ext cx="3183437" cy="48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86C3"/>
                </a:solidFill>
                <a:latin typeface="Montserrat Bold"/>
              </a:rPr>
              <a:t>150K SF      100%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172224" y="2291787"/>
            <a:ext cx="3636479" cy="48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86C3"/>
                </a:solidFill>
                <a:latin typeface="Montserrat Bold"/>
              </a:rPr>
              <a:t> 115K SF       100%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501045" y="5571525"/>
            <a:ext cx="3167905" cy="48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86C3"/>
                </a:solidFill>
                <a:latin typeface="Montserrat Bold"/>
              </a:rPr>
              <a:t>300K SF      100%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2044973" y="2291787"/>
            <a:ext cx="3072326" cy="48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86C3"/>
                </a:solidFill>
                <a:latin typeface="Montserrat Bold"/>
              </a:rPr>
              <a:t>152K SF      97%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2044973" y="3944252"/>
            <a:ext cx="3072326" cy="48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86C3"/>
                </a:solidFill>
                <a:latin typeface="Montserrat Bold"/>
              </a:rPr>
              <a:t>380K           79%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2044973" y="5571525"/>
            <a:ext cx="3072326" cy="48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86C3"/>
                </a:solidFill>
                <a:latin typeface="Montserrat Bold"/>
              </a:rPr>
              <a:t>275K SF      99%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2044973" y="7257199"/>
            <a:ext cx="3219404" cy="48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86C3"/>
                </a:solidFill>
                <a:latin typeface="Montserrat Bold"/>
              </a:rPr>
              <a:t>72K SF        100%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5940894" y="9837295"/>
            <a:ext cx="1732837" cy="22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spc="-114">
                <a:solidFill>
                  <a:srgbClr val="00355F"/>
                </a:solidFill>
                <a:latin typeface="Montserrat"/>
              </a:rPr>
              <a:t>Source: CoStar Q1 2023</a:t>
            </a: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13487400" y="1676466"/>
            <a:ext cx="4602250" cy="1377174"/>
            <a:chOff x="0" y="0"/>
            <a:chExt cx="1475390" cy="44149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475390" cy="441495"/>
            </a:xfrm>
            <a:custGeom>
              <a:avLst/>
              <a:gdLst/>
              <a:ahLst/>
              <a:cxnLst/>
              <a:rect l="l" t="t" r="r" b="b"/>
              <a:pathLst>
                <a:path w="1475390" h="441495">
                  <a:moveTo>
                    <a:pt x="33644" y="0"/>
                  </a:moveTo>
                  <a:lnTo>
                    <a:pt x="1441746" y="0"/>
                  </a:lnTo>
                  <a:cubicBezTo>
                    <a:pt x="1460328" y="0"/>
                    <a:pt x="1475390" y="15063"/>
                    <a:pt x="1475390" y="33644"/>
                  </a:cubicBezTo>
                  <a:lnTo>
                    <a:pt x="1475390" y="407851"/>
                  </a:lnTo>
                  <a:cubicBezTo>
                    <a:pt x="1475390" y="426432"/>
                    <a:pt x="1460328" y="441495"/>
                    <a:pt x="1441746" y="441495"/>
                  </a:cubicBezTo>
                  <a:lnTo>
                    <a:pt x="33644" y="441495"/>
                  </a:lnTo>
                  <a:cubicBezTo>
                    <a:pt x="15063" y="441495"/>
                    <a:pt x="0" y="426432"/>
                    <a:pt x="0" y="407851"/>
                  </a:cubicBezTo>
                  <a:lnTo>
                    <a:pt x="0" y="33644"/>
                  </a:lnTo>
                  <a:cubicBezTo>
                    <a:pt x="0" y="15063"/>
                    <a:pt x="15063" y="0"/>
                    <a:pt x="33644" y="0"/>
                  </a:cubicBezTo>
                  <a:close/>
                </a:path>
              </a:pathLst>
            </a:custGeom>
            <a:solidFill>
              <a:srgbClr val="00355F"/>
            </a:solidFill>
            <a:ln w="57150">
              <a:solidFill>
                <a:srgbClr val="FFFFFF"/>
              </a:solidFill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7835213" y="7063676"/>
            <a:ext cx="452787" cy="2194624"/>
            <a:chOff x="0" y="0"/>
            <a:chExt cx="293277" cy="14214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0086C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01266" y="1673919"/>
            <a:ext cx="5342462" cy="4918505"/>
            <a:chOff x="0" y="0"/>
            <a:chExt cx="1712688" cy="15767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12688" cy="1576776"/>
            </a:xfrm>
            <a:custGeom>
              <a:avLst/>
              <a:gdLst/>
              <a:ahLst/>
              <a:cxnLst/>
              <a:rect l="l" t="t" r="r" b="b"/>
              <a:pathLst>
                <a:path w="1712688" h="1576776">
                  <a:moveTo>
                    <a:pt x="28983" y="0"/>
                  </a:moveTo>
                  <a:lnTo>
                    <a:pt x="1683705" y="0"/>
                  </a:lnTo>
                  <a:cubicBezTo>
                    <a:pt x="1699712" y="0"/>
                    <a:pt x="1712688" y="12976"/>
                    <a:pt x="1712688" y="28983"/>
                  </a:cubicBezTo>
                  <a:lnTo>
                    <a:pt x="1712688" y="1547793"/>
                  </a:lnTo>
                  <a:cubicBezTo>
                    <a:pt x="1712688" y="1555480"/>
                    <a:pt x="1709634" y="1562852"/>
                    <a:pt x="1704199" y="1568287"/>
                  </a:cubicBezTo>
                  <a:cubicBezTo>
                    <a:pt x="1698764" y="1573722"/>
                    <a:pt x="1691392" y="1576776"/>
                    <a:pt x="1683705" y="1576776"/>
                  </a:cubicBezTo>
                  <a:lnTo>
                    <a:pt x="28983" y="1576776"/>
                  </a:lnTo>
                  <a:cubicBezTo>
                    <a:pt x="12976" y="1576776"/>
                    <a:pt x="0" y="1563800"/>
                    <a:pt x="0" y="1547793"/>
                  </a:cubicBezTo>
                  <a:lnTo>
                    <a:pt x="0" y="28983"/>
                  </a:lnTo>
                  <a:cubicBezTo>
                    <a:pt x="0" y="12976"/>
                    <a:pt x="12976" y="0"/>
                    <a:pt x="28983" y="0"/>
                  </a:cubicBezTo>
                  <a:close/>
                </a:path>
              </a:pathLst>
            </a:custGeom>
            <a:solidFill>
              <a:srgbClr val="00355F"/>
            </a:solidFill>
            <a:ln w="57150">
              <a:solidFill>
                <a:srgbClr val="FFFFFF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982715" y="2384571"/>
            <a:ext cx="22065" cy="6267205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H="1" flipV="1">
            <a:off x="960650" y="8662809"/>
            <a:ext cx="976840" cy="355818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H="1">
            <a:off x="982715" y="2384571"/>
            <a:ext cx="718551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8564019" y="1673919"/>
            <a:ext cx="4602250" cy="1377174"/>
            <a:chOff x="0" y="0"/>
            <a:chExt cx="1475390" cy="441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75390" cy="441495"/>
            </a:xfrm>
            <a:custGeom>
              <a:avLst/>
              <a:gdLst/>
              <a:ahLst/>
              <a:cxnLst/>
              <a:rect l="l" t="t" r="r" b="b"/>
              <a:pathLst>
                <a:path w="1475390" h="441495">
                  <a:moveTo>
                    <a:pt x="33644" y="0"/>
                  </a:moveTo>
                  <a:lnTo>
                    <a:pt x="1441746" y="0"/>
                  </a:lnTo>
                  <a:cubicBezTo>
                    <a:pt x="1460328" y="0"/>
                    <a:pt x="1475390" y="15063"/>
                    <a:pt x="1475390" y="33644"/>
                  </a:cubicBezTo>
                  <a:lnTo>
                    <a:pt x="1475390" y="407851"/>
                  </a:lnTo>
                  <a:cubicBezTo>
                    <a:pt x="1475390" y="426432"/>
                    <a:pt x="1460328" y="441495"/>
                    <a:pt x="1441746" y="441495"/>
                  </a:cubicBezTo>
                  <a:lnTo>
                    <a:pt x="33644" y="441495"/>
                  </a:lnTo>
                  <a:cubicBezTo>
                    <a:pt x="15063" y="441495"/>
                    <a:pt x="0" y="426432"/>
                    <a:pt x="0" y="407851"/>
                  </a:cubicBezTo>
                  <a:lnTo>
                    <a:pt x="0" y="33644"/>
                  </a:lnTo>
                  <a:cubicBezTo>
                    <a:pt x="0" y="15063"/>
                    <a:pt x="15063" y="0"/>
                    <a:pt x="33644" y="0"/>
                  </a:cubicBezTo>
                  <a:close/>
                </a:path>
              </a:pathLst>
            </a:custGeom>
            <a:solidFill>
              <a:srgbClr val="00355F"/>
            </a:solidFill>
            <a:ln w="57150">
              <a:solidFill>
                <a:srgbClr val="FFFFFF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564019" y="3313421"/>
            <a:ext cx="4602250" cy="1377174"/>
            <a:chOff x="0" y="0"/>
            <a:chExt cx="1475390" cy="44149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75390" cy="441495"/>
            </a:xfrm>
            <a:custGeom>
              <a:avLst/>
              <a:gdLst/>
              <a:ahLst/>
              <a:cxnLst/>
              <a:rect l="l" t="t" r="r" b="b"/>
              <a:pathLst>
                <a:path w="1475390" h="441495">
                  <a:moveTo>
                    <a:pt x="33644" y="0"/>
                  </a:moveTo>
                  <a:lnTo>
                    <a:pt x="1441746" y="0"/>
                  </a:lnTo>
                  <a:cubicBezTo>
                    <a:pt x="1460328" y="0"/>
                    <a:pt x="1475390" y="15063"/>
                    <a:pt x="1475390" y="33644"/>
                  </a:cubicBezTo>
                  <a:lnTo>
                    <a:pt x="1475390" y="407851"/>
                  </a:lnTo>
                  <a:cubicBezTo>
                    <a:pt x="1475390" y="426432"/>
                    <a:pt x="1460328" y="441495"/>
                    <a:pt x="1441746" y="441495"/>
                  </a:cubicBezTo>
                  <a:lnTo>
                    <a:pt x="33644" y="441495"/>
                  </a:lnTo>
                  <a:cubicBezTo>
                    <a:pt x="15063" y="441495"/>
                    <a:pt x="0" y="426432"/>
                    <a:pt x="0" y="407851"/>
                  </a:cubicBezTo>
                  <a:lnTo>
                    <a:pt x="0" y="33644"/>
                  </a:lnTo>
                  <a:cubicBezTo>
                    <a:pt x="0" y="15063"/>
                    <a:pt x="15063" y="0"/>
                    <a:pt x="33644" y="0"/>
                  </a:cubicBezTo>
                  <a:close/>
                </a:path>
              </a:pathLst>
            </a:custGeom>
            <a:solidFill>
              <a:srgbClr val="00355F"/>
            </a:solidFill>
            <a:ln w="57150">
              <a:solidFill>
                <a:srgbClr val="FFFFFF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564019" y="4952922"/>
            <a:ext cx="4602250" cy="1377174"/>
            <a:chOff x="0" y="0"/>
            <a:chExt cx="1475390" cy="44149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75390" cy="441495"/>
            </a:xfrm>
            <a:custGeom>
              <a:avLst/>
              <a:gdLst/>
              <a:ahLst/>
              <a:cxnLst/>
              <a:rect l="l" t="t" r="r" b="b"/>
              <a:pathLst>
                <a:path w="1475390" h="441495">
                  <a:moveTo>
                    <a:pt x="33644" y="0"/>
                  </a:moveTo>
                  <a:lnTo>
                    <a:pt x="1441746" y="0"/>
                  </a:lnTo>
                  <a:cubicBezTo>
                    <a:pt x="1460328" y="0"/>
                    <a:pt x="1475390" y="15063"/>
                    <a:pt x="1475390" y="33644"/>
                  </a:cubicBezTo>
                  <a:lnTo>
                    <a:pt x="1475390" y="407851"/>
                  </a:lnTo>
                  <a:cubicBezTo>
                    <a:pt x="1475390" y="426432"/>
                    <a:pt x="1460328" y="441495"/>
                    <a:pt x="1441746" y="441495"/>
                  </a:cubicBezTo>
                  <a:lnTo>
                    <a:pt x="33644" y="441495"/>
                  </a:lnTo>
                  <a:cubicBezTo>
                    <a:pt x="15063" y="441495"/>
                    <a:pt x="0" y="426432"/>
                    <a:pt x="0" y="407851"/>
                  </a:cubicBezTo>
                  <a:lnTo>
                    <a:pt x="0" y="33644"/>
                  </a:lnTo>
                  <a:cubicBezTo>
                    <a:pt x="0" y="15063"/>
                    <a:pt x="15063" y="0"/>
                    <a:pt x="33644" y="0"/>
                  </a:cubicBezTo>
                  <a:close/>
                </a:path>
              </a:pathLst>
            </a:custGeom>
            <a:solidFill>
              <a:srgbClr val="00355F"/>
            </a:solidFill>
            <a:ln w="57150">
              <a:solidFill>
                <a:srgbClr val="FFFFFF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564019" y="6592424"/>
            <a:ext cx="4602250" cy="1377174"/>
            <a:chOff x="0" y="0"/>
            <a:chExt cx="1475390" cy="44149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75390" cy="441495"/>
            </a:xfrm>
            <a:custGeom>
              <a:avLst/>
              <a:gdLst/>
              <a:ahLst/>
              <a:cxnLst/>
              <a:rect l="l" t="t" r="r" b="b"/>
              <a:pathLst>
                <a:path w="1475390" h="441495">
                  <a:moveTo>
                    <a:pt x="33644" y="0"/>
                  </a:moveTo>
                  <a:lnTo>
                    <a:pt x="1441746" y="0"/>
                  </a:lnTo>
                  <a:cubicBezTo>
                    <a:pt x="1460328" y="0"/>
                    <a:pt x="1475390" y="15063"/>
                    <a:pt x="1475390" y="33644"/>
                  </a:cubicBezTo>
                  <a:lnTo>
                    <a:pt x="1475390" y="407851"/>
                  </a:lnTo>
                  <a:cubicBezTo>
                    <a:pt x="1475390" y="426432"/>
                    <a:pt x="1460328" y="441495"/>
                    <a:pt x="1441746" y="441495"/>
                  </a:cubicBezTo>
                  <a:lnTo>
                    <a:pt x="33644" y="441495"/>
                  </a:lnTo>
                  <a:cubicBezTo>
                    <a:pt x="15063" y="441495"/>
                    <a:pt x="0" y="426432"/>
                    <a:pt x="0" y="407851"/>
                  </a:cubicBezTo>
                  <a:lnTo>
                    <a:pt x="0" y="33644"/>
                  </a:lnTo>
                  <a:cubicBezTo>
                    <a:pt x="0" y="15063"/>
                    <a:pt x="15063" y="0"/>
                    <a:pt x="33644" y="0"/>
                  </a:cubicBezTo>
                  <a:close/>
                </a:path>
              </a:pathLst>
            </a:custGeom>
            <a:solidFill>
              <a:srgbClr val="00355F"/>
            </a:solidFill>
            <a:ln w="57150">
              <a:solidFill>
                <a:srgbClr val="FFFFFF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 flipV="1">
            <a:off x="7845468" y="2384571"/>
            <a:ext cx="22065" cy="6267206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flipH="1" flipV="1">
            <a:off x="7823403" y="8662810"/>
            <a:ext cx="976840" cy="355818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flipH="1">
            <a:off x="7845468" y="2384571"/>
            <a:ext cx="9768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H="1">
            <a:off x="13166269" y="2400300"/>
            <a:ext cx="9768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flipH="1">
            <a:off x="7845468" y="3988507"/>
            <a:ext cx="1055442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flipH="1">
            <a:off x="7867533" y="5641510"/>
            <a:ext cx="93271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flipH="1">
            <a:off x="7867533" y="5641510"/>
            <a:ext cx="93271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flipH="1">
            <a:off x="7867533" y="5641510"/>
            <a:ext cx="93271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flipH="1">
            <a:off x="7867533" y="5641510"/>
            <a:ext cx="93271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flipH="1">
            <a:off x="7845468" y="7304824"/>
            <a:ext cx="93271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rcRect l="3578" r="3578"/>
          <a:stretch>
            <a:fillRect/>
          </a:stretch>
        </p:blipFill>
        <p:spPr>
          <a:xfrm>
            <a:off x="2296576" y="2399419"/>
            <a:ext cx="4151842" cy="30353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0425503" y="1816603"/>
            <a:ext cx="3460605" cy="34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2742"/>
              </a:lnSpc>
              <a:spcBef>
                <a:spcPct val="0"/>
              </a:spcBef>
            </a:pPr>
            <a:r>
              <a:rPr lang="en-US" sz="1959" spc="62">
                <a:solidFill>
                  <a:srgbClr val="FFFFFF"/>
                </a:solidFill>
                <a:latin typeface="Montserrat Bold"/>
              </a:rPr>
              <a:t>Corporate Center V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594320" y="3457230"/>
            <a:ext cx="3460605" cy="34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2742"/>
              </a:lnSpc>
              <a:spcBef>
                <a:spcPct val="0"/>
              </a:spcBef>
            </a:pPr>
            <a:r>
              <a:rPr lang="en-US" sz="1959" spc="62">
                <a:solidFill>
                  <a:srgbClr val="FFFFFF"/>
                </a:solidFill>
                <a:latin typeface="Montserrat Bold"/>
              </a:rPr>
              <a:t>400 Channelside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415978" y="5129162"/>
            <a:ext cx="3460605" cy="34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2742"/>
              </a:lnSpc>
              <a:spcBef>
                <a:spcPct val="0"/>
              </a:spcBef>
            </a:pPr>
            <a:r>
              <a:rPr lang="en-US" sz="1959" spc="62">
                <a:solidFill>
                  <a:srgbClr val="FFFFFF"/>
                </a:solidFill>
                <a:latin typeface="Montserrat Bold"/>
              </a:rPr>
              <a:t>Collaborative Werx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744200" y="6768247"/>
            <a:ext cx="3460605" cy="32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2742"/>
              </a:lnSpc>
              <a:spcBef>
                <a:spcPct val="0"/>
              </a:spcBef>
            </a:pPr>
            <a:r>
              <a:rPr lang="en-US" sz="1959" spc="62" dirty="0" err="1">
                <a:solidFill>
                  <a:srgbClr val="FFFFFF"/>
                </a:solidFill>
                <a:latin typeface="Montserrat Bold"/>
              </a:rPr>
              <a:t>SkyCenter</a:t>
            </a:r>
            <a:r>
              <a:rPr lang="en-US" sz="1959" spc="62" dirty="0">
                <a:solidFill>
                  <a:srgbClr val="FFFFFF"/>
                </a:solidFill>
                <a:latin typeface="Montserrat Bold"/>
              </a:rPr>
              <a:t> Two </a:t>
            </a: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80181" y="3441437"/>
            <a:ext cx="1637984" cy="1092385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4"/>
          <a:srcRect t="5507" r="16976"/>
          <a:stretch>
            <a:fillRect/>
          </a:stretch>
        </p:blipFill>
        <p:spPr>
          <a:xfrm>
            <a:off x="8678616" y="5090645"/>
            <a:ext cx="1691655" cy="1083008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5"/>
          <a:srcRect t="10456" b="17547"/>
          <a:stretch>
            <a:fillRect/>
          </a:stretch>
        </p:blipFill>
        <p:spPr>
          <a:xfrm>
            <a:off x="13639800" y="1813756"/>
            <a:ext cx="1641538" cy="1144202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6"/>
          <a:srcRect l="6207" r="10763"/>
          <a:stretch>
            <a:fillRect/>
          </a:stretch>
        </p:blipFill>
        <p:spPr>
          <a:xfrm>
            <a:off x="8691445" y="1827688"/>
            <a:ext cx="1615455" cy="1095207"/>
          </a:xfrm>
          <a:prstGeom prst="rect">
            <a:avLst/>
          </a:prstGeom>
        </p:spPr>
      </p:pic>
      <p:sp>
        <p:nvSpPr>
          <p:cNvPr id="50" name="TextBox 50"/>
          <p:cNvSpPr txBox="1"/>
          <p:nvPr/>
        </p:nvSpPr>
        <p:spPr>
          <a:xfrm>
            <a:off x="1701266" y="1780063"/>
            <a:ext cx="5342462" cy="413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442"/>
              </a:lnSpc>
              <a:spcBef>
                <a:spcPct val="0"/>
              </a:spcBef>
            </a:pPr>
            <a:r>
              <a:rPr lang="en-US" sz="2459" spc="78">
                <a:solidFill>
                  <a:srgbClr val="FFFFFF"/>
                </a:solidFill>
                <a:latin typeface="Montserrat Bold"/>
              </a:rPr>
              <a:t>MIDTOWN EAST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937490" y="8289062"/>
            <a:ext cx="4870014" cy="1392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5"/>
              </a:lnSpc>
              <a:spcBef>
                <a:spcPct val="0"/>
              </a:spcBef>
            </a:pPr>
            <a:r>
              <a:rPr lang="en-US" sz="4053">
                <a:solidFill>
                  <a:srgbClr val="FFFFFF"/>
                </a:solidFill>
                <a:latin typeface="Montserrat Bold"/>
              </a:rPr>
              <a:t>UNDER CONSTRUCTION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777732" y="156377"/>
            <a:ext cx="15442883" cy="936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Montserrat Extra-Bold Bold"/>
              </a:rPr>
              <a:t>THE FUTURE OF NEW CONSTRUCTION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800243" y="8289062"/>
            <a:ext cx="6692074" cy="1392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5"/>
              </a:lnSpc>
              <a:spcBef>
                <a:spcPct val="0"/>
              </a:spcBef>
            </a:pPr>
            <a:r>
              <a:rPr lang="en-US" sz="4053">
                <a:solidFill>
                  <a:srgbClr val="FFFFFF"/>
                </a:solidFill>
                <a:latin typeface="Montserrat Bold"/>
              </a:rPr>
              <a:t>PROPOSED FUTURE PROJECTS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688619" y="5584524"/>
            <a:ext cx="5342462" cy="842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2"/>
              </a:lnSpc>
            </a:pPr>
            <a:r>
              <a:rPr lang="en-US" sz="2459" spc="78">
                <a:solidFill>
                  <a:srgbClr val="FFFFFF"/>
                </a:solidFill>
                <a:latin typeface="Montserrat Bold"/>
              </a:rPr>
              <a:t>430K SF</a:t>
            </a:r>
          </a:p>
          <a:p>
            <a:pPr marL="0" lvl="1" indent="0" algn="ctr">
              <a:lnSpc>
                <a:spcPts val="3442"/>
              </a:lnSpc>
              <a:spcBef>
                <a:spcPct val="0"/>
              </a:spcBef>
            </a:pPr>
            <a:r>
              <a:rPr lang="en-US" sz="2459" spc="78" dirty="0">
                <a:solidFill>
                  <a:srgbClr val="FFFFFF"/>
                </a:solidFill>
                <a:latin typeface="Montserrat Bold"/>
              </a:rPr>
              <a:t>Est. Q1 2025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5905468" y="1809849"/>
            <a:ext cx="3460605" cy="34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2742"/>
              </a:lnSpc>
              <a:spcBef>
                <a:spcPct val="0"/>
              </a:spcBef>
            </a:pPr>
            <a:r>
              <a:rPr lang="en-US" sz="1959" spc="62" dirty="0">
                <a:solidFill>
                  <a:srgbClr val="FFFFFF"/>
                </a:solidFill>
                <a:latin typeface="Montserrat Bold"/>
              </a:rPr>
              <a:t>Heights 201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0093944" y="2263212"/>
            <a:ext cx="3072326" cy="48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86C3"/>
                </a:solidFill>
                <a:latin typeface="Montserrat Bold"/>
              </a:rPr>
              <a:t>180K SF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93944" y="3917069"/>
            <a:ext cx="3072326" cy="48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86C3"/>
                </a:solidFill>
                <a:latin typeface="Montserrat Bold"/>
              </a:rPr>
              <a:t>500K SF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0093944" y="5584524"/>
            <a:ext cx="3072326" cy="48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86C3"/>
                </a:solidFill>
                <a:latin typeface="Montserrat Bold"/>
              </a:rPr>
              <a:t>120K SF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0132347" y="7227913"/>
            <a:ext cx="3072326" cy="48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86C3"/>
                </a:solidFill>
                <a:latin typeface="Montserrat Bold"/>
              </a:rPr>
              <a:t>200K SF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5240576" y="2264997"/>
            <a:ext cx="3072326" cy="48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86C3"/>
                </a:solidFill>
                <a:latin typeface="Montserrat Bold"/>
              </a:rPr>
              <a:t>286K SF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5940894" y="9837295"/>
            <a:ext cx="1694877" cy="22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spc="-114" dirty="0">
                <a:solidFill>
                  <a:srgbClr val="FFFFFF"/>
                </a:solidFill>
                <a:latin typeface="Montserrat"/>
              </a:rPr>
              <a:t>Source: CoStar Q1 2023</a:t>
            </a:r>
          </a:p>
        </p:txBody>
      </p:sp>
      <p:pic>
        <p:nvPicPr>
          <p:cNvPr id="65" name="Picture 64" descr="A picture containing commercial building, architecture, outdoor, tree&#10;&#10;Description automatically generated">
            <a:extLst>
              <a:ext uri="{FF2B5EF4-FFF2-40B4-BE49-F238E27FC236}">
                <a16:creationId xmlns:a16="http://schemas.microsoft.com/office/drawing/2014/main" id="{F09A686C-C5E4-B537-C311-1A3E3F7F88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24" y="6695985"/>
            <a:ext cx="1732079" cy="115182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27CB4F0E35854B9AB6211D9D9F71CE" ma:contentTypeVersion="16" ma:contentTypeDescription="Create a new document." ma:contentTypeScope="" ma:versionID="bbb1bb545e41597b26ee9d8eeab1bbce">
  <xsd:schema xmlns:xsd="http://www.w3.org/2001/XMLSchema" xmlns:xs="http://www.w3.org/2001/XMLSchema" xmlns:p="http://schemas.microsoft.com/office/2006/metadata/properties" xmlns:ns2="d11a1c84-2ea9-4326-a3e0-cb1db426037b" xmlns:ns3="970fd697-87e5-40f6-99c6-560ff2474b35" targetNamespace="http://schemas.microsoft.com/office/2006/metadata/properties" ma:root="true" ma:fieldsID="8caa2319ca72a051426332c0d6cdf717" ns2:_="" ns3:_="">
    <xsd:import namespace="d11a1c84-2ea9-4326-a3e0-cb1db426037b"/>
    <xsd:import namespace="970fd697-87e5-40f6-99c6-560ff2474b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a1c84-2ea9-4326-a3e0-cb1db42603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be99863-6daa-42dd-a1a4-f42c1cd57a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0fd697-87e5-40f6-99c6-560ff2474b3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f93517-e422-4fe0-8773-cc324986280f}" ma:internalName="TaxCatchAll" ma:showField="CatchAllData" ma:web="970fd697-87e5-40f6-99c6-560ff2474b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674718-9749-4741-9914-7790D5364C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463714-2776-4B16-8D31-9434473432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1a1c84-2ea9-4326-a3e0-cb1db426037b"/>
    <ds:schemaRef ds:uri="970fd697-87e5-40f6-99c6-560ff2474b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696</Words>
  <Application>Microsoft Office PowerPoint</Application>
  <PresentationFormat>Custom</PresentationFormat>
  <Paragraphs>210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Montserrat SemiBold</vt:lpstr>
      <vt:lpstr>Montserrat Extra-Bold</vt:lpstr>
      <vt:lpstr>Arial</vt:lpstr>
      <vt:lpstr>Roboto Bold</vt:lpstr>
      <vt:lpstr>Montserrat Extra-Bold Bold</vt:lpstr>
      <vt:lpstr>Montserrat Bold</vt:lpstr>
      <vt:lpstr>Montserrat Medium</vt:lpstr>
      <vt:lpstr>Montserrat Semi-Bold Bold</vt:lpstr>
      <vt:lpstr>Montserrat Classic Bold</vt:lpstr>
      <vt:lpstr>Montserrat</vt:lpstr>
      <vt:lpstr>Calibri</vt:lpstr>
      <vt:lpstr>Canva Sans Bold</vt:lpstr>
      <vt:lpstr>Montserrat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Modern The Building Presentation</dc:title>
  <dc:creator>Johnson, Kyle</dc:creator>
  <cp:lastModifiedBy>Shawn Fogarty</cp:lastModifiedBy>
  <cp:revision>4</cp:revision>
  <cp:lastPrinted>2023-05-09T20:22:57Z</cp:lastPrinted>
  <dcterms:created xsi:type="dcterms:W3CDTF">2006-08-16T00:00:00Z</dcterms:created>
  <dcterms:modified xsi:type="dcterms:W3CDTF">2023-05-15T21:51:39Z</dcterms:modified>
  <dc:identifier>DAFhDB2Qb9A</dc:identifier>
</cp:coreProperties>
</file>