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87" r:id="rId3"/>
    <p:sldId id="2145706387" r:id="rId4"/>
    <p:sldId id="2145706416" r:id="rId5"/>
    <p:sldId id="2145706389" r:id="rId6"/>
    <p:sldId id="2145706417" r:id="rId7"/>
    <p:sldId id="2145706396" r:id="rId8"/>
    <p:sldId id="2145706424" r:id="rId9"/>
    <p:sldId id="2145706428" r:id="rId10"/>
    <p:sldId id="2145706426" r:id="rId11"/>
    <p:sldId id="2145706386" r:id="rId12"/>
    <p:sldId id="2145706419" r:id="rId13"/>
    <p:sldId id="2145706394" r:id="rId14"/>
    <p:sldId id="2145706429" r:id="rId15"/>
    <p:sldId id="2145706401" r:id="rId16"/>
    <p:sldId id="214570639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5578"/>
  </p:normalViewPr>
  <p:slideViewPr>
    <p:cSldViewPr snapToGrid="0" snapToObjects="1">
      <p:cViewPr varScale="1">
        <p:scale>
          <a:sx n="54" d="100"/>
          <a:sy n="54" d="100"/>
        </p:scale>
        <p:origin x="178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E08B3-0423-5F4B-AF3E-7599DDE111F3}"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3EDE6A-BC06-7248-8CB2-2958D2A17228}" type="slidenum">
              <a:rPr lang="en-US" smtClean="0"/>
              <a:t>‹#›</a:t>
            </a:fld>
            <a:endParaRPr lang="en-US"/>
          </a:p>
        </p:txBody>
      </p:sp>
    </p:spTree>
    <p:extLst>
      <p:ext uri="{BB962C8B-B14F-4D97-AF65-F5344CB8AC3E}">
        <p14:creationId xmlns:p14="http://schemas.microsoft.com/office/powerpoint/2010/main" val="1753145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Understand where we are and how we got here. Collect buy in for my vision for the future: Florida to The World 2030</a:t>
            </a:r>
          </a:p>
        </p:txBody>
      </p:sp>
      <p:sp>
        <p:nvSpPr>
          <p:cNvPr id="4" name="Slide Number Placeholder 3"/>
          <p:cNvSpPr>
            <a:spLocks noGrp="1"/>
          </p:cNvSpPr>
          <p:nvPr>
            <p:ph type="sldNum" sz="quarter" idx="5"/>
          </p:nvPr>
        </p:nvSpPr>
        <p:spPr/>
        <p:txBody>
          <a:bodyPr/>
          <a:lstStyle/>
          <a:p>
            <a:fld id="{FA8E5B55-A549-6C49-BF24-61E0430D3E91}" type="slidenum">
              <a:rPr lang="en-US" smtClean="0"/>
              <a:t>1</a:t>
            </a:fld>
            <a:endParaRPr lang="en-US"/>
          </a:p>
        </p:txBody>
      </p:sp>
    </p:spTree>
    <p:extLst>
      <p:ext uri="{BB962C8B-B14F-4D97-AF65-F5344CB8AC3E}">
        <p14:creationId xmlns:p14="http://schemas.microsoft.com/office/powerpoint/2010/main" val="3382543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Florida has made really smart investments in Infrastructure to build capacity. </a:t>
            </a:r>
          </a:p>
          <a:p>
            <a:pPr marL="228600" indent="-228600">
              <a:buAutoNum type="arabicParenR"/>
            </a:pPr>
            <a:r>
              <a:rPr lang="en-US" sz="1200" b="0" i="0" u="none" strike="noStrike" kern="1200" dirty="0" err="1">
                <a:solidFill>
                  <a:schemeClr val="tx1"/>
                </a:solidFill>
                <a:effectLst/>
                <a:latin typeface="+mn-lt"/>
                <a:ea typeface="+mn-ea"/>
                <a:cs typeface="+mn-cs"/>
              </a:rPr>
              <a:t>deeping</a:t>
            </a:r>
            <a:r>
              <a:rPr lang="en-US" sz="1200" b="0" i="0" u="none" strike="noStrike" kern="1200" dirty="0">
                <a:solidFill>
                  <a:schemeClr val="tx1"/>
                </a:solidFill>
                <a:effectLst/>
                <a:latin typeface="+mn-lt"/>
                <a:ea typeface="+mn-ea"/>
                <a:cs typeface="+mn-cs"/>
              </a:rPr>
              <a:t> of the port…</a:t>
            </a:r>
          </a:p>
          <a:p>
            <a:pPr marL="228600" indent="-228600">
              <a:buAutoNum type="arabicParenR"/>
            </a:pPr>
            <a:r>
              <a:rPr lang="en-US" sz="1200" b="0" i="0" u="none" strike="noStrike" kern="1200" dirty="0">
                <a:solidFill>
                  <a:schemeClr val="tx1"/>
                </a:solidFill>
                <a:effectLst/>
                <a:latin typeface="+mn-lt"/>
                <a:ea typeface="+mn-ea"/>
                <a:cs typeface="+mn-cs"/>
              </a:rPr>
              <a:t>FDOT’s $10B a year work plan… mostly of roads but still</a:t>
            </a:r>
          </a:p>
          <a:p>
            <a:pPr marL="228600" indent="-228600">
              <a:buAutoNum type="arabicParenR"/>
            </a:pPr>
            <a:r>
              <a:rPr lang="en-US" sz="1200" b="0" i="0" u="none" strike="noStrike" kern="1200" dirty="0">
                <a:solidFill>
                  <a:schemeClr val="tx1"/>
                </a:solidFill>
                <a:effectLst/>
                <a:latin typeface="+mn-lt"/>
                <a:ea typeface="+mn-ea"/>
                <a:cs typeface="+mn-cs"/>
              </a:rPr>
              <a:t>Rail and now with </a:t>
            </a:r>
            <a:r>
              <a:rPr lang="en-US" sz="1200" b="0" i="0" u="none" strike="noStrike" kern="1200" dirty="0" err="1">
                <a:solidFill>
                  <a:schemeClr val="tx1"/>
                </a:solidFill>
                <a:effectLst/>
                <a:latin typeface="+mn-lt"/>
                <a:ea typeface="+mn-ea"/>
                <a:cs typeface="+mn-cs"/>
              </a:rPr>
              <a:t>brightline</a:t>
            </a:r>
            <a:r>
              <a:rPr lang="en-US" sz="1200" b="0" i="0" u="none" strike="noStrike" kern="1200" dirty="0">
                <a:solidFill>
                  <a:schemeClr val="tx1"/>
                </a:solidFill>
                <a:effectLst/>
                <a:latin typeface="+mn-lt"/>
                <a:ea typeface="+mn-ea"/>
                <a:cs typeface="+mn-cs"/>
              </a:rPr>
              <a:t> </a:t>
            </a:r>
          </a:p>
          <a:p>
            <a:pPr marL="228600" indent="-228600">
              <a:buAutoNum type="arabicParenR"/>
            </a:pPr>
            <a:r>
              <a:rPr lang="en-US" sz="1200" b="0" i="0" u="none" strike="noStrike" kern="1200" dirty="0">
                <a:solidFill>
                  <a:schemeClr val="tx1"/>
                </a:solidFill>
                <a:effectLst/>
                <a:latin typeface="+mn-lt"/>
                <a:ea typeface="+mn-ea"/>
                <a:cs typeface="+mn-cs"/>
              </a:rPr>
              <a:t>Airports </a:t>
            </a:r>
          </a:p>
          <a:p>
            <a:pPr marL="228600" indent="-228600">
              <a:buAutoNum type="arabicParenR"/>
            </a:pPr>
            <a:r>
              <a:rPr lang="en-US" sz="1200" b="0" i="0" u="none" strike="noStrike" kern="1200" dirty="0">
                <a:solidFill>
                  <a:schemeClr val="tx1"/>
                </a:solidFill>
                <a:effectLst/>
                <a:latin typeface="+mn-lt"/>
                <a:ea typeface="+mn-ea"/>
                <a:cs typeface="+mn-cs"/>
              </a:rPr>
              <a:t>Broadband… network </a:t>
            </a:r>
            <a:r>
              <a:rPr lang="en-US" sz="1200" b="0" i="0" u="none" strike="noStrike" kern="1200" dirty="0" err="1">
                <a:solidFill>
                  <a:schemeClr val="tx1"/>
                </a:solidFill>
                <a:effectLst/>
                <a:latin typeface="+mn-lt"/>
                <a:ea typeface="+mn-ea"/>
                <a:cs typeface="+mn-cs"/>
              </a:rPr>
              <a:t>accesspoint</a:t>
            </a:r>
            <a:r>
              <a:rPr lang="en-US" sz="1200" b="0" i="0" u="none" strike="noStrike" kern="1200" dirty="0">
                <a:solidFill>
                  <a:schemeClr val="tx1"/>
                </a:solidFill>
                <a:effectLst/>
                <a:latin typeface="+mn-lt"/>
                <a:ea typeface="+mn-ea"/>
                <a:cs typeface="+mn-cs"/>
              </a:rPr>
              <a:t> of America </a:t>
            </a:r>
          </a:p>
          <a:p>
            <a:pPr marL="228600" indent="-228600">
              <a:buAutoNum type="arabicParenR"/>
            </a:pPr>
            <a:r>
              <a:rPr lang="en-US" sz="1200" b="0" i="0" kern="1200" dirty="0">
                <a:solidFill>
                  <a:schemeClr val="tx1"/>
                </a:solidFill>
                <a:effectLst/>
                <a:latin typeface="+mn-lt"/>
                <a:ea typeface="+mn-ea"/>
                <a:cs typeface="+mn-cs"/>
              </a:rPr>
              <a:t>The Network Access Point in Miami is an example of how Florida connects the world with its innovative data center. This internet exchange point funnels data to South and Central America. As 5G grows and satellites launched from Florida continue to circle Earth, the state is poised to be a leader in the telecommunication sector.</a:t>
            </a:r>
            <a:endParaRPr lang="en-US" sz="1200" b="0" i="0" u="none" strike="noStrike" kern="1200" dirty="0">
              <a:solidFill>
                <a:schemeClr val="tx1"/>
              </a:solidFill>
              <a:effectLst/>
              <a:latin typeface="+mn-lt"/>
              <a:ea typeface="+mn-ea"/>
              <a:cs typeface="+mn-cs"/>
            </a:endParaRPr>
          </a:p>
          <a:p>
            <a:pPr marL="228600" indent="-228600">
              <a:buAutoNum type="arabicParenR"/>
            </a:pPr>
            <a:endParaRPr lang="en-US" sz="1200" b="0" i="0" u="none" strike="noStrike" kern="1200" dirty="0">
              <a:solidFill>
                <a:schemeClr val="tx1"/>
              </a:solidFill>
              <a:effectLst/>
              <a:latin typeface="+mn-lt"/>
              <a:ea typeface="+mn-ea"/>
              <a:cs typeface="+mn-cs"/>
            </a:endParaRPr>
          </a:p>
          <a:p>
            <a:pPr marL="228600" indent="-228600">
              <a:buAutoNum type="arabicParenR"/>
            </a:pPr>
            <a:endParaRPr lang="en-US" sz="1200" b="0" i="0" u="none" strike="noStrike" kern="1200" dirty="0">
              <a:solidFill>
                <a:schemeClr val="tx1"/>
              </a:solidFill>
              <a:effectLst/>
              <a:latin typeface="+mn-lt"/>
              <a:ea typeface="+mn-ea"/>
              <a:cs typeface="+mn-cs"/>
            </a:endParaRPr>
          </a:p>
          <a:p>
            <a:pPr marL="228600" indent="-228600">
              <a:buAutoNum type="arabicParenR"/>
            </a:pPr>
            <a:r>
              <a:rPr lang="en-US" dirty="0"/>
              <a:t>With its state-of-the-art infrastructure, Florida enables the efficient movement of goods, people, and data across the globe. The state’s multimodal transportation system includes 20 commercial airports, 15 </a:t>
            </a:r>
            <a:r>
              <a:rPr lang="en-US" dirty="0" err="1"/>
              <a:t>deepwater</a:t>
            </a:r>
            <a:r>
              <a:rPr lang="en-US" dirty="0"/>
              <a:t> seaports, advanced highway and rail networks, modern fiber-optic telecoms networks, and several major highspeed data transmission hubs. Direct air links enable global passenger and cargo mobility, while numerous shipping routes connect Florida to the world’s leading commercial hubs. Florida is home to one in five U.S. exporters, with the combined annual value of goods and services exports exceeding $100 billion.</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10</a:t>
            </a:fld>
            <a:endParaRPr lang="en-US"/>
          </a:p>
        </p:txBody>
      </p:sp>
    </p:spTree>
    <p:extLst>
      <p:ext uri="{BB962C8B-B14F-4D97-AF65-F5344CB8AC3E}">
        <p14:creationId xmlns:p14="http://schemas.microsoft.com/office/powerpoint/2010/main" val="663693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Florida has made really smart investments in Infrastructure to build capacity. </a:t>
            </a:r>
          </a:p>
          <a:p>
            <a:pPr marL="228600" indent="-228600">
              <a:buAutoNum type="arabicParenR"/>
            </a:pPr>
            <a:r>
              <a:rPr lang="en-US" sz="1200" b="0" i="0" u="none" strike="noStrike" kern="1200" dirty="0" err="1">
                <a:solidFill>
                  <a:schemeClr val="tx1"/>
                </a:solidFill>
                <a:effectLst/>
                <a:latin typeface="+mn-lt"/>
                <a:ea typeface="+mn-ea"/>
                <a:cs typeface="+mn-cs"/>
              </a:rPr>
              <a:t>deeping</a:t>
            </a:r>
            <a:r>
              <a:rPr lang="en-US" sz="1200" b="0" i="0" u="none" strike="noStrike" kern="1200" dirty="0">
                <a:solidFill>
                  <a:schemeClr val="tx1"/>
                </a:solidFill>
                <a:effectLst/>
                <a:latin typeface="+mn-lt"/>
                <a:ea typeface="+mn-ea"/>
                <a:cs typeface="+mn-cs"/>
              </a:rPr>
              <a:t> of the port…</a:t>
            </a:r>
          </a:p>
          <a:p>
            <a:pPr marL="228600" indent="-228600">
              <a:buAutoNum type="arabicParenR"/>
            </a:pPr>
            <a:r>
              <a:rPr lang="en-US" sz="1200" b="0" i="0" u="none" strike="noStrike" kern="1200" dirty="0">
                <a:solidFill>
                  <a:schemeClr val="tx1"/>
                </a:solidFill>
                <a:effectLst/>
                <a:latin typeface="+mn-lt"/>
                <a:ea typeface="+mn-ea"/>
                <a:cs typeface="+mn-cs"/>
              </a:rPr>
              <a:t>FDOT’s $10B a year work plan… mostly of roads but still</a:t>
            </a:r>
          </a:p>
          <a:p>
            <a:pPr marL="228600" indent="-228600">
              <a:buAutoNum type="arabicParenR"/>
            </a:pPr>
            <a:r>
              <a:rPr lang="en-US" sz="1200" b="0" i="0" u="none" strike="noStrike" kern="1200" dirty="0">
                <a:solidFill>
                  <a:schemeClr val="tx1"/>
                </a:solidFill>
                <a:effectLst/>
                <a:latin typeface="+mn-lt"/>
                <a:ea typeface="+mn-ea"/>
                <a:cs typeface="+mn-cs"/>
              </a:rPr>
              <a:t>Rail and now with </a:t>
            </a:r>
            <a:r>
              <a:rPr lang="en-US" sz="1200" b="0" i="0" u="none" strike="noStrike" kern="1200" dirty="0" err="1">
                <a:solidFill>
                  <a:schemeClr val="tx1"/>
                </a:solidFill>
                <a:effectLst/>
                <a:latin typeface="+mn-lt"/>
                <a:ea typeface="+mn-ea"/>
                <a:cs typeface="+mn-cs"/>
              </a:rPr>
              <a:t>brightline</a:t>
            </a:r>
            <a:r>
              <a:rPr lang="en-US" sz="1200" b="0" i="0" u="none" strike="noStrike" kern="1200" dirty="0">
                <a:solidFill>
                  <a:schemeClr val="tx1"/>
                </a:solidFill>
                <a:effectLst/>
                <a:latin typeface="+mn-lt"/>
                <a:ea typeface="+mn-ea"/>
                <a:cs typeface="+mn-cs"/>
              </a:rPr>
              <a:t> </a:t>
            </a:r>
          </a:p>
          <a:p>
            <a:pPr marL="228600" indent="-228600">
              <a:buAutoNum type="arabicParenR"/>
            </a:pPr>
            <a:r>
              <a:rPr lang="en-US" sz="1200" b="0" i="0" u="none" strike="noStrike" kern="1200" dirty="0">
                <a:solidFill>
                  <a:schemeClr val="tx1"/>
                </a:solidFill>
                <a:effectLst/>
                <a:latin typeface="+mn-lt"/>
                <a:ea typeface="+mn-ea"/>
                <a:cs typeface="+mn-cs"/>
              </a:rPr>
              <a:t>Airports </a:t>
            </a:r>
          </a:p>
          <a:p>
            <a:pPr marL="228600" indent="-228600">
              <a:buAutoNum type="arabicParenR"/>
            </a:pPr>
            <a:r>
              <a:rPr lang="en-US" sz="1200" b="0" i="0" u="none" strike="noStrike" kern="1200" dirty="0">
                <a:solidFill>
                  <a:schemeClr val="tx1"/>
                </a:solidFill>
                <a:effectLst/>
                <a:latin typeface="+mn-lt"/>
                <a:ea typeface="+mn-ea"/>
                <a:cs typeface="+mn-cs"/>
              </a:rPr>
              <a:t>Broadband… network </a:t>
            </a:r>
            <a:r>
              <a:rPr lang="en-US" sz="1200" b="0" i="0" u="none" strike="noStrike" kern="1200" dirty="0" err="1">
                <a:solidFill>
                  <a:schemeClr val="tx1"/>
                </a:solidFill>
                <a:effectLst/>
                <a:latin typeface="+mn-lt"/>
                <a:ea typeface="+mn-ea"/>
                <a:cs typeface="+mn-cs"/>
              </a:rPr>
              <a:t>accesspoint</a:t>
            </a:r>
            <a:r>
              <a:rPr lang="en-US" sz="1200" b="0" i="0" u="none" strike="noStrike" kern="1200" dirty="0">
                <a:solidFill>
                  <a:schemeClr val="tx1"/>
                </a:solidFill>
                <a:effectLst/>
                <a:latin typeface="+mn-lt"/>
                <a:ea typeface="+mn-ea"/>
                <a:cs typeface="+mn-cs"/>
              </a:rPr>
              <a:t> of America </a:t>
            </a:r>
          </a:p>
          <a:p>
            <a:pPr marL="228600" indent="-228600">
              <a:buAutoNum type="arabicParenR"/>
            </a:pPr>
            <a:r>
              <a:rPr lang="en-US" sz="1200" b="0" i="0" kern="1200" dirty="0">
                <a:solidFill>
                  <a:schemeClr val="tx1"/>
                </a:solidFill>
                <a:effectLst/>
                <a:latin typeface="+mn-lt"/>
                <a:ea typeface="+mn-ea"/>
                <a:cs typeface="+mn-cs"/>
              </a:rPr>
              <a:t>The Network Access Point in Miami is an example of how Florida connects the world with its innovative data center. This internet exchange point funnels data to South and Central America. As 5G grows and satellites launched from Florida continue to circle Earth, the state is poised to be a leader in the telecommunication sector.</a:t>
            </a:r>
            <a:endParaRPr lang="en-US" sz="1200" b="0" i="0" u="none" strike="noStrike" kern="1200" dirty="0">
              <a:solidFill>
                <a:schemeClr val="tx1"/>
              </a:solidFill>
              <a:effectLst/>
              <a:latin typeface="+mn-lt"/>
              <a:ea typeface="+mn-ea"/>
              <a:cs typeface="+mn-cs"/>
            </a:endParaRPr>
          </a:p>
          <a:p>
            <a:pPr marL="228600" indent="-228600">
              <a:buAutoNum type="arabicParenR"/>
            </a:pPr>
            <a:endParaRPr lang="en-US" sz="1200" b="0" i="0" u="none" strike="noStrike" kern="1200" dirty="0">
              <a:solidFill>
                <a:schemeClr val="tx1"/>
              </a:solidFill>
              <a:effectLst/>
              <a:latin typeface="+mn-lt"/>
              <a:ea typeface="+mn-ea"/>
              <a:cs typeface="+mn-cs"/>
            </a:endParaRPr>
          </a:p>
          <a:p>
            <a:pPr marL="228600" indent="-228600">
              <a:buAutoNum type="arabicParenR"/>
            </a:pPr>
            <a:endParaRPr lang="en-US" sz="1200" b="0" i="0" u="none" strike="noStrike" kern="1200" dirty="0">
              <a:solidFill>
                <a:schemeClr val="tx1"/>
              </a:solidFill>
              <a:effectLst/>
              <a:latin typeface="+mn-lt"/>
              <a:ea typeface="+mn-ea"/>
              <a:cs typeface="+mn-cs"/>
            </a:endParaRPr>
          </a:p>
          <a:p>
            <a:pPr marL="228600" indent="-228600">
              <a:buAutoNum type="arabicParenR"/>
            </a:pPr>
            <a:r>
              <a:rPr lang="en-US" dirty="0"/>
              <a:t>With its state-of-the-art infrastructure, Florida enables the efficient movement of goods, people, and data across the globe. The state’s multimodal transportation system includes 20 commercial airports, 15 </a:t>
            </a:r>
            <a:r>
              <a:rPr lang="en-US" dirty="0" err="1"/>
              <a:t>deepwater</a:t>
            </a:r>
            <a:r>
              <a:rPr lang="en-US" dirty="0"/>
              <a:t> seaports, advanced highway and rail networks, modern fiber-optic telecoms networks, and several major highspeed data transmission hubs. Direct air links enable global passenger and cargo mobility, while numerous shipping routes connect Florida to the world’s leading commercial hubs. Florida is home to one in five U.S. exporters, with the combined annual value of goods and services exports exceeding $100 billion.</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11</a:t>
            </a:fld>
            <a:endParaRPr lang="en-US"/>
          </a:p>
        </p:txBody>
      </p:sp>
    </p:spTree>
    <p:extLst>
      <p:ext uri="{BB962C8B-B14F-4D97-AF65-F5344CB8AC3E}">
        <p14:creationId xmlns:p14="http://schemas.microsoft.com/office/powerpoint/2010/main" val="663693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Geography is Destiny! </a:t>
            </a:r>
          </a:p>
          <a:p>
            <a:endParaRPr lang="en-US" dirty="0"/>
          </a:p>
          <a:p>
            <a:r>
              <a:rPr lang="en-US" dirty="0"/>
              <a:t>Florida is host to several thousand affiliates of companies based outside the United States, including hundreds of hemispheric or regional corporate headquarters. Besides corporate HQ’s, many international firms have located other kinds of facilities in Florida, such as manufacturing plants, R&amp;D labs, sales and marketing offices, logistics and distribution operations, and customer service centers, to take advantage of easy access to markets worldwide.</a:t>
            </a:r>
          </a:p>
          <a:p>
            <a:endParaRPr lang="en-US" sz="1200" b="0" i="0" u="none" strike="noStrike" kern="1200" dirty="0">
              <a:solidFill>
                <a:schemeClr val="tx1"/>
              </a:solidFill>
              <a:effectLst/>
              <a:latin typeface="+mn-lt"/>
              <a:ea typeface="+mn-ea"/>
              <a:cs typeface="+mn-cs"/>
            </a:endParaRPr>
          </a:p>
          <a:p>
            <a:r>
              <a:rPr lang="en-US" dirty="0"/>
              <a:t>Florida is the Americas’ commercial crossroads. Due to its strategic geographic location, advanced infrastructure, access to finance, and multi-cultural and multi-lingual workforce, Florida serves as the principal gateway to Latin American and Caribbean markets for both U.S. and overseas companies. Florida accounts for about a third of total U.S. trade with Latin America and the Caribbean, and is home to the world’s largest cluster of professional &amp; financial service providers specializing in Latin America.</a:t>
            </a:r>
          </a:p>
          <a:p>
            <a:endParaRPr lang="en-US" sz="1200" b="0" i="0" u="none" strike="noStrike" kern="1200" dirty="0">
              <a:solidFill>
                <a:schemeClr val="tx1"/>
              </a:solidFill>
              <a:effectLst/>
              <a:latin typeface="+mn-lt"/>
              <a:ea typeface="+mn-ea"/>
              <a:cs typeface="+mn-cs"/>
            </a:endParaRPr>
          </a:p>
          <a:p>
            <a:r>
              <a:rPr lang="en-US" dirty="0"/>
              <a:t>There are more direct flights from Florida airports to Latin American and Caribbean cities than from the rest of the United States combined. Miami is regularly voted “best Latin American city for business” by CEOs.</a:t>
            </a:r>
          </a:p>
          <a:p>
            <a:endParaRPr lang="en-US" sz="1200" b="0" i="0" u="none" strike="noStrike" kern="1200" dirty="0">
              <a:solidFill>
                <a:schemeClr val="tx1"/>
              </a:solidFill>
              <a:effectLst/>
              <a:latin typeface="+mn-lt"/>
              <a:ea typeface="+mn-ea"/>
              <a:cs typeface="+mn-cs"/>
            </a:endParaRPr>
          </a:p>
          <a:p>
            <a:r>
              <a:rPr lang="en-US" dirty="0"/>
              <a:t>As the home to America’s space program and the birthplace of IBM’s personal computer, Florida has a long history of developing and deploying innovative technologies. Nowadays more than 36,000 high-tech business establishments employ about 600,000 Floridians, generating some $12-13 billion in high-tech exports annually. Florida’s biotech firms are behind some of humanity’s greatest health breakthroughs, while its fintech and cyber security professionals are ensuring the smooth, secure conduct of online business. From marine biology to space exploration, propulsion systems to surgical lasers, Floridians are devising cutting-edge solutions for the next economy.</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Narrow" panose="020B0606020202030204" pitchFamily="34" charset="0"/>
              </a:rPr>
              <a:t>Florida is home to more than 58,000 exporting companies – second only to California. Twenty percent (20%) of the nation’s companies that export are in Florida.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Narrow" panose="020B0606020202030204" pitchFamily="34" charset="0"/>
              </a:rPr>
              <a:t>Florida ranks 4th among all U.S. states in high-tech exports – reaching US$13.8 billion in 2021 – and 3rd in the U.S. for the 40.7 thousand direct jobs supported by tech exports in 2018. </a:t>
            </a:r>
          </a:p>
          <a:p>
            <a:endParaRPr lang="en-US" dirty="0"/>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One of the most international US states, with global name recognition</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A hemispheric hub for business, finance, trade, logistics, travel, and culture</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Multicultural &amp; multilingual: 1/5 of Florida’s population (and over half of Miami’s) born outside the United States and speak a foreign language.</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One of the highest concentrations of foreign consulates, trade offices, bi-national chambers of commerce, and international banks in the US</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Business gateway between Latin America &amp; Caribbean and rest of the world; location for many </a:t>
            </a:r>
            <a:r>
              <a:rPr lang="en-US" sz="1200" dirty="0" err="1">
                <a:solidFill>
                  <a:schemeClr val="tx1">
                    <a:lumMod val="65000"/>
                    <a:lumOff val="35000"/>
                  </a:schemeClr>
                </a:solidFill>
                <a:latin typeface="Arial Narrow" panose="020B0606020202030204" pitchFamily="34" charset="0"/>
              </a:rPr>
              <a:t>LatAm</a:t>
            </a:r>
            <a:r>
              <a:rPr lang="en-US" sz="1200" dirty="0">
                <a:solidFill>
                  <a:schemeClr val="tx1">
                    <a:lumMod val="65000"/>
                    <a:lumOff val="35000"/>
                  </a:schemeClr>
                </a:solidFill>
                <a:latin typeface="Arial Narrow" panose="020B0606020202030204" pitchFamily="34" charset="0"/>
              </a:rPr>
              <a:t> regional corporate headquarters, and the US offices of companies based in Latin American countries</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Miami regularly voted “best Latin American city for business” by CEOs</a:t>
            </a:r>
          </a:p>
          <a:p>
            <a:pPr marL="457200" indent="-457200" algn="l">
              <a:buFont typeface="Arial" panose="020B0604020202020204" pitchFamily="34" charset="0"/>
              <a:buChar char="•"/>
            </a:pPr>
            <a:endParaRPr lang="en-US" sz="1200" dirty="0">
              <a:solidFill>
                <a:schemeClr val="tx1">
                  <a:lumMod val="65000"/>
                  <a:lumOff val="35000"/>
                </a:schemeClr>
              </a:solidFill>
              <a:latin typeface="Arial Narrow" panose="020B0606020202030204" pitchFamily="34" charset="0"/>
            </a:endParaRP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As part of the US, Florida enjoys political and economic stability, rules-based legal system, enforceability of contracts, few restrictions on capital flows</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Geographic proximity to </a:t>
            </a:r>
            <a:r>
              <a:rPr lang="en-US" sz="1200" dirty="0" err="1">
                <a:solidFill>
                  <a:schemeClr val="tx1">
                    <a:lumMod val="65000"/>
                    <a:lumOff val="35000"/>
                  </a:schemeClr>
                </a:solidFill>
                <a:latin typeface="Arial Narrow" panose="020B0606020202030204" pitchFamily="34" charset="0"/>
              </a:rPr>
              <a:t>LatAm</a:t>
            </a:r>
            <a:r>
              <a:rPr lang="en-US" sz="1200" dirty="0">
                <a:solidFill>
                  <a:schemeClr val="tx1">
                    <a:lumMod val="65000"/>
                    <a:lumOff val="35000"/>
                  </a:schemeClr>
                </a:solidFill>
                <a:latin typeface="Arial Narrow" panose="020B0606020202030204" pitchFamily="34" charset="0"/>
              </a:rPr>
              <a:t>, advanced infrastructure, and connectivity</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Florida’s diverse, multilingual workforce includes several million native speakers of Spanish, Portuguese, and French – easy to find the right talent</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Extensive cultural, linguistic, and family ties to Latin America &amp; Caribbean</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Close to 2500 multinational firms, many are regional headquarters for </a:t>
            </a:r>
            <a:r>
              <a:rPr lang="en-US" sz="1200" dirty="0" err="1">
                <a:solidFill>
                  <a:schemeClr val="tx1">
                    <a:lumMod val="65000"/>
                    <a:lumOff val="35000"/>
                  </a:schemeClr>
                </a:solidFill>
                <a:latin typeface="Arial Narrow" panose="020B0606020202030204" pitchFamily="34" charset="0"/>
              </a:rPr>
              <a:t>LatAm</a:t>
            </a:r>
            <a:endParaRPr lang="en-US" sz="1200" dirty="0">
              <a:solidFill>
                <a:schemeClr val="tx1">
                  <a:lumMod val="65000"/>
                  <a:lumOff val="35000"/>
                </a:schemeClr>
              </a:solidFill>
              <a:latin typeface="Arial Narrow" panose="020B0606020202030204" pitchFamily="34" charset="0"/>
            </a:endParaRP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The world’s largest cluster of professional &amp; financial service providers specializing in Latin American and Caribbean markets</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The largest cluster of international banks in the US outside of New York </a:t>
            </a:r>
          </a:p>
          <a:p>
            <a:pPr marL="457200" indent="-457200" algn="l">
              <a:buFont typeface="Arial" panose="020B0604020202020204" pitchFamily="34" charset="0"/>
              <a:buChar char="•"/>
            </a:pPr>
            <a:endParaRPr lang="en-US" sz="1200" dirty="0">
              <a:solidFill>
                <a:schemeClr val="tx1">
                  <a:lumMod val="65000"/>
                  <a:lumOff val="35000"/>
                </a:schemeClr>
              </a:solidFill>
              <a:latin typeface="Arial Narrow" panose="020B0606020202030204" pitchFamily="34" charset="0"/>
            </a:endParaRP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12</a:t>
            </a:fld>
            <a:endParaRPr lang="en-US"/>
          </a:p>
        </p:txBody>
      </p:sp>
    </p:spTree>
    <p:extLst>
      <p:ext uri="{BB962C8B-B14F-4D97-AF65-F5344CB8AC3E}">
        <p14:creationId xmlns:p14="http://schemas.microsoft.com/office/powerpoint/2010/main" val="821970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is newer addition to the list because it is a new phenomenon…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Tax act of 2017</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Florida is getting very rich very quickly. Next closest is Texas at $700k every hour net. We are blowing away other states in income and capital attraction. My job is to make sure international brand keeps up with pace of domestic brand. So many people and wealth is moving here, </a:t>
            </a:r>
            <a:r>
              <a:rPr lang="en-US" sz="1200" b="0" i="0" u="none" strike="noStrike" kern="1200" dirty="0" err="1">
                <a:solidFill>
                  <a:schemeClr val="tx1"/>
                </a:solidFill>
                <a:effectLst/>
                <a:latin typeface="+mn-lt"/>
                <a:ea typeface="+mn-ea"/>
                <a:cs typeface="+mn-cs"/>
              </a:rPr>
              <a:t>internatonal</a:t>
            </a:r>
            <a:r>
              <a:rPr lang="en-US" sz="1200" b="0" i="0" u="none" strike="noStrike" kern="1200" dirty="0">
                <a:solidFill>
                  <a:schemeClr val="tx1"/>
                </a:solidFill>
                <a:effectLst/>
                <a:latin typeface="+mn-lt"/>
                <a:ea typeface="+mn-ea"/>
                <a:cs typeface="+mn-cs"/>
              </a:rPr>
              <a:t> investors don’t truly understand the scope/impact. </a:t>
            </a:r>
          </a:p>
          <a:p>
            <a:endParaRPr lang="en-US" sz="1200" b="0" i="0" u="none" strike="noStrike" kern="1200" dirty="0">
              <a:solidFill>
                <a:schemeClr val="tx1"/>
              </a:solidFill>
              <a:effectLst/>
              <a:latin typeface="+mn-lt"/>
              <a:ea typeface="+mn-ea"/>
              <a:cs typeface="+mn-cs"/>
            </a:endParaRPr>
          </a:p>
          <a:p>
            <a:pPr marL="171450" indent="-171450">
              <a:buFontTx/>
              <a:buChar char="-"/>
            </a:pPr>
            <a:r>
              <a:rPr lang="en-US" sz="1200" b="0" i="0" u="none" strike="noStrike" kern="1200" dirty="0">
                <a:solidFill>
                  <a:schemeClr val="tx1"/>
                </a:solidFill>
                <a:effectLst/>
                <a:latin typeface="+mn-lt"/>
                <a:ea typeface="+mn-ea"/>
                <a:cs typeface="+mn-cs"/>
              </a:rPr>
              <a:t>Florida saw a net migration of 20,263 high earning households from 2019 to 2020—four times as much as the next most popular state, Texas.</a:t>
            </a:r>
          </a:p>
          <a:p>
            <a:pPr marL="171450" indent="-171450">
              <a:buFontTx/>
              <a:buChar char="-"/>
            </a:pPr>
            <a:r>
              <a:rPr lang="en-US" sz="1200" b="0" i="0" u="none" strike="noStrike" kern="1200" dirty="0">
                <a:solidFill>
                  <a:schemeClr val="tx1"/>
                </a:solidFill>
                <a:effectLst/>
                <a:latin typeface="+mn-lt"/>
                <a:ea typeface="+mn-ea"/>
                <a:cs typeface="+mn-cs"/>
              </a:rPr>
              <a:t>Kelly </a:t>
            </a:r>
            <a:r>
              <a:rPr lang="en-US" sz="1200" b="0" i="0" u="none" strike="noStrike" kern="1200" dirty="0" err="1">
                <a:solidFill>
                  <a:schemeClr val="tx1"/>
                </a:solidFill>
                <a:effectLst/>
                <a:latin typeface="+mn-lt"/>
                <a:ea typeface="+mn-ea"/>
                <a:cs typeface="+mn-cs"/>
              </a:rPr>
              <a:t>Smallridge</a:t>
            </a:r>
            <a:r>
              <a:rPr lang="en-US" sz="1200" b="0" i="0" u="none" strike="noStrike" kern="1200" dirty="0">
                <a:solidFill>
                  <a:schemeClr val="tx1"/>
                </a:solidFill>
                <a:effectLst/>
                <a:latin typeface="+mn-lt"/>
                <a:ea typeface="+mn-ea"/>
                <a:cs typeface="+mn-cs"/>
              </a:rPr>
              <a:t> Wall Street South in Palm Beach </a:t>
            </a:r>
          </a:p>
          <a:p>
            <a:pPr marL="171450" indent="-171450">
              <a:buFontTx/>
              <a:buChar char="-"/>
            </a:pPr>
            <a:r>
              <a:rPr lang="en-US" sz="1200" b="0" i="0" u="none" strike="noStrike" kern="1200" dirty="0">
                <a:solidFill>
                  <a:schemeClr val="tx1"/>
                </a:solidFill>
                <a:effectLst/>
                <a:latin typeface="+mn-lt"/>
                <a:ea typeface="+mn-ea"/>
                <a:cs typeface="+mn-cs"/>
              </a:rPr>
              <a:t>ARK Invest Moves to St. Pete </a:t>
            </a:r>
          </a:p>
          <a:p>
            <a:pPr marL="171450" indent="-171450">
              <a:buFontTx/>
              <a:buChar char="-"/>
            </a:pPr>
            <a:endParaRPr lang="en-US" sz="1200" b="0" i="0" u="none" strike="noStrike" kern="1200" dirty="0">
              <a:solidFill>
                <a:schemeClr val="tx1"/>
              </a:solidFill>
              <a:effectLst/>
              <a:latin typeface="+mn-lt"/>
              <a:ea typeface="+mn-ea"/>
              <a:cs typeface="+mn-cs"/>
            </a:endParaRPr>
          </a:p>
          <a:p>
            <a:pPr marL="171450" indent="-171450">
              <a:buFontTx/>
              <a:buChar char="-"/>
            </a:pPr>
            <a:r>
              <a:rPr lang="en-US" sz="1200" b="0" i="0" u="none" strike="noStrike" kern="1200" dirty="0">
                <a:solidFill>
                  <a:schemeClr val="tx1"/>
                </a:solidFill>
                <a:effectLst/>
                <a:latin typeface="+mn-lt"/>
                <a:ea typeface="+mn-ea"/>
                <a:cs typeface="+mn-cs"/>
              </a:rPr>
              <a:t>Always been a financial hub due to South America/Latin America but this is a whole new level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13</a:t>
            </a:fld>
            <a:endParaRPr lang="en-US"/>
          </a:p>
        </p:txBody>
      </p:sp>
    </p:spTree>
    <p:extLst>
      <p:ext uri="{BB962C8B-B14F-4D97-AF65-F5344CB8AC3E}">
        <p14:creationId xmlns:p14="http://schemas.microsoft.com/office/powerpoint/2010/main" val="3486317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is newer addition to the list because it is a new phenomenon…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Tax act of 2017</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Florida is getting very rich very quickly. Next closest is Texas at $700k every hour net. We are blowing away other states in income and capital attraction. My job is to make sure international brand keeps up with pace of domestic brand. So many people and wealth is moving here, </a:t>
            </a:r>
            <a:r>
              <a:rPr lang="en-US" sz="1200" b="0" i="0" u="none" strike="noStrike" kern="1200" dirty="0" err="1">
                <a:solidFill>
                  <a:schemeClr val="tx1"/>
                </a:solidFill>
                <a:effectLst/>
                <a:latin typeface="+mn-lt"/>
                <a:ea typeface="+mn-ea"/>
                <a:cs typeface="+mn-cs"/>
              </a:rPr>
              <a:t>internatonal</a:t>
            </a:r>
            <a:r>
              <a:rPr lang="en-US" sz="1200" b="0" i="0" u="none" strike="noStrike" kern="1200" dirty="0">
                <a:solidFill>
                  <a:schemeClr val="tx1"/>
                </a:solidFill>
                <a:effectLst/>
                <a:latin typeface="+mn-lt"/>
                <a:ea typeface="+mn-ea"/>
                <a:cs typeface="+mn-cs"/>
              </a:rPr>
              <a:t> investors don’t truly understand the scope/impact. </a:t>
            </a:r>
          </a:p>
          <a:p>
            <a:endParaRPr lang="en-US" sz="1200" b="0" i="0" u="none" strike="noStrike" kern="1200" dirty="0">
              <a:solidFill>
                <a:schemeClr val="tx1"/>
              </a:solidFill>
              <a:effectLst/>
              <a:latin typeface="+mn-lt"/>
              <a:ea typeface="+mn-ea"/>
              <a:cs typeface="+mn-cs"/>
            </a:endParaRPr>
          </a:p>
          <a:p>
            <a:pPr marL="171450" indent="-171450">
              <a:buFontTx/>
              <a:buChar char="-"/>
            </a:pPr>
            <a:r>
              <a:rPr lang="en-US" sz="1200" b="0" i="0" u="none" strike="noStrike" kern="1200" dirty="0">
                <a:solidFill>
                  <a:schemeClr val="tx1"/>
                </a:solidFill>
                <a:effectLst/>
                <a:latin typeface="+mn-lt"/>
                <a:ea typeface="+mn-ea"/>
                <a:cs typeface="+mn-cs"/>
              </a:rPr>
              <a:t>Florida saw a net migration of 20,263 high earning households from 2019 to 2020—four times as much as the next most popular state, Texas.</a:t>
            </a:r>
          </a:p>
          <a:p>
            <a:pPr marL="171450" indent="-171450">
              <a:buFontTx/>
              <a:buChar char="-"/>
            </a:pPr>
            <a:r>
              <a:rPr lang="en-US" sz="1200" b="0" i="0" u="none" strike="noStrike" kern="1200" dirty="0">
                <a:solidFill>
                  <a:schemeClr val="tx1"/>
                </a:solidFill>
                <a:effectLst/>
                <a:latin typeface="+mn-lt"/>
                <a:ea typeface="+mn-ea"/>
                <a:cs typeface="+mn-cs"/>
              </a:rPr>
              <a:t>Kelly </a:t>
            </a:r>
            <a:r>
              <a:rPr lang="en-US" sz="1200" b="0" i="0" u="none" strike="noStrike" kern="1200" dirty="0" err="1">
                <a:solidFill>
                  <a:schemeClr val="tx1"/>
                </a:solidFill>
                <a:effectLst/>
                <a:latin typeface="+mn-lt"/>
                <a:ea typeface="+mn-ea"/>
                <a:cs typeface="+mn-cs"/>
              </a:rPr>
              <a:t>Smallridge</a:t>
            </a:r>
            <a:r>
              <a:rPr lang="en-US" sz="1200" b="0" i="0" u="none" strike="noStrike" kern="1200" dirty="0">
                <a:solidFill>
                  <a:schemeClr val="tx1"/>
                </a:solidFill>
                <a:effectLst/>
                <a:latin typeface="+mn-lt"/>
                <a:ea typeface="+mn-ea"/>
                <a:cs typeface="+mn-cs"/>
              </a:rPr>
              <a:t> Wall Street South in Palm Beach </a:t>
            </a:r>
          </a:p>
          <a:p>
            <a:pPr marL="171450" indent="-171450">
              <a:buFontTx/>
              <a:buChar char="-"/>
            </a:pPr>
            <a:r>
              <a:rPr lang="en-US" sz="1200" b="0" i="0" u="none" strike="noStrike" kern="1200" dirty="0">
                <a:solidFill>
                  <a:schemeClr val="tx1"/>
                </a:solidFill>
                <a:effectLst/>
                <a:latin typeface="+mn-lt"/>
                <a:ea typeface="+mn-ea"/>
                <a:cs typeface="+mn-cs"/>
              </a:rPr>
              <a:t>ARK Invest Moves to St. Pete </a:t>
            </a:r>
          </a:p>
          <a:p>
            <a:pPr marL="171450" indent="-171450">
              <a:buFontTx/>
              <a:buChar char="-"/>
            </a:pPr>
            <a:endParaRPr lang="en-US" sz="1200" b="0" i="0" u="none" strike="noStrike" kern="1200" dirty="0">
              <a:solidFill>
                <a:schemeClr val="tx1"/>
              </a:solidFill>
              <a:effectLst/>
              <a:latin typeface="+mn-lt"/>
              <a:ea typeface="+mn-ea"/>
              <a:cs typeface="+mn-cs"/>
            </a:endParaRPr>
          </a:p>
          <a:p>
            <a:pPr marL="171450" indent="-171450">
              <a:buFontTx/>
              <a:buChar char="-"/>
            </a:pPr>
            <a:r>
              <a:rPr lang="en-US" sz="1200" b="0" i="0" u="none" strike="noStrike" kern="1200" dirty="0">
                <a:solidFill>
                  <a:schemeClr val="tx1"/>
                </a:solidFill>
                <a:effectLst/>
                <a:latin typeface="+mn-lt"/>
                <a:ea typeface="+mn-ea"/>
                <a:cs typeface="+mn-cs"/>
              </a:rPr>
              <a:t>Always been a financial hub due to South America/Latin America but this is a whole new level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14</a:t>
            </a:fld>
            <a:endParaRPr lang="en-US"/>
          </a:p>
        </p:txBody>
      </p:sp>
    </p:spTree>
    <p:extLst>
      <p:ext uri="{BB962C8B-B14F-4D97-AF65-F5344CB8AC3E}">
        <p14:creationId xmlns:p14="http://schemas.microsoft.com/office/powerpoint/2010/main" val="4055645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is newer addition to the list because it is a new phenomenon…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Tax act of 2017</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Florida is getting very rich very quickly. Next closest is Texas at $700k every hour net. We are blowing away other states in income and capital attraction. My job is to make sure international brand keeps up with pace of domestic brand. So many people and wealth is moving here, </a:t>
            </a:r>
            <a:r>
              <a:rPr lang="en-US" sz="1200" b="0" i="0" u="none" strike="noStrike" kern="1200" dirty="0" err="1">
                <a:solidFill>
                  <a:schemeClr val="tx1"/>
                </a:solidFill>
                <a:effectLst/>
                <a:latin typeface="+mn-lt"/>
                <a:ea typeface="+mn-ea"/>
                <a:cs typeface="+mn-cs"/>
              </a:rPr>
              <a:t>internatonal</a:t>
            </a:r>
            <a:r>
              <a:rPr lang="en-US" sz="1200" b="0" i="0" u="none" strike="noStrike" kern="1200" dirty="0">
                <a:solidFill>
                  <a:schemeClr val="tx1"/>
                </a:solidFill>
                <a:effectLst/>
                <a:latin typeface="+mn-lt"/>
                <a:ea typeface="+mn-ea"/>
                <a:cs typeface="+mn-cs"/>
              </a:rPr>
              <a:t> investors don’t truly understand the scope/impact. </a:t>
            </a:r>
          </a:p>
          <a:p>
            <a:endParaRPr lang="en-US" sz="1200" b="0" i="0" u="none" strike="noStrike" kern="1200" dirty="0">
              <a:solidFill>
                <a:schemeClr val="tx1"/>
              </a:solidFill>
              <a:effectLst/>
              <a:latin typeface="+mn-lt"/>
              <a:ea typeface="+mn-ea"/>
              <a:cs typeface="+mn-cs"/>
            </a:endParaRPr>
          </a:p>
          <a:p>
            <a:pPr marL="171450" indent="-171450">
              <a:buFontTx/>
              <a:buChar char="-"/>
            </a:pPr>
            <a:r>
              <a:rPr lang="en-US" sz="1200" b="0" i="0" u="none" strike="noStrike" kern="1200" dirty="0">
                <a:solidFill>
                  <a:schemeClr val="tx1"/>
                </a:solidFill>
                <a:effectLst/>
                <a:latin typeface="+mn-lt"/>
                <a:ea typeface="+mn-ea"/>
                <a:cs typeface="+mn-cs"/>
              </a:rPr>
              <a:t>Florida saw a net migration of 20,263 high earning households from 2019 to 2020—four times as much as the next most popular state, Texas.</a:t>
            </a:r>
          </a:p>
          <a:p>
            <a:pPr marL="171450" indent="-171450">
              <a:buFontTx/>
              <a:buChar char="-"/>
            </a:pPr>
            <a:r>
              <a:rPr lang="en-US" sz="1200" b="0" i="0" u="none" strike="noStrike" kern="1200" dirty="0">
                <a:solidFill>
                  <a:schemeClr val="tx1"/>
                </a:solidFill>
                <a:effectLst/>
                <a:latin typeface="+mn-lt"/>
                <a:ea typeface="+mn-ea"/>
                <a:cs typeface="+mn-cs"/>
              </a:rPr>
              <a:t>Kelly </a:t>
            </a:r>
            <a:r>
              <a:rPr lang="en-US" sz="1200" b="0" i="0" u="none" strike="noStrike" kern="1200" dirty="0" err="1">
                <a:solidFill>
                  <a:schemeClr val="tx1"/>
                </a:solidFill>
                <a:effectLst/>
                <a:latin typeface="+mn-lt"/>
                <a:ea typeface="+mn-ea"/>
                <a:cs typeface="+mn-cs"/>
              </a:rPr>
              <a:t>Smallridge</a:t>
            </a:r>
            <a:r>
              <a:rPr lang="en-US" sz="1200" b="0" i="0" u="none" strike="noStrike" kern="1200" dirty="0">
                <a:solidFill>
                  <a:schemeClr val="tx1"/>
                </a:solidFill>
                <a:effectLst/>
                <a:latin typeface="+mn-lt"/>
                <a:ea typeface="+mn-ea"/>
                <a:cs typeface="+mn-cs"/>
              </a:rPr>
              <a:t> Wall Street South in Palm Beach </a:t>
            </a:r>
          </a:p>
          <a:p>
            <a:pPr marL="171450" indent="-171450">
              <a:buFontTx/>
              <a:buChar char="-"/>
            </a:pPr>
            <a:r>
              <a:rPr lang="en-US" sz="1200" b="0" i="0" u="none" strike="noStrike" kern="1200" dirty="0">
                <a:solidFill>
                  <a:schemeClr val="tx1"/>
                </a:solidFill>
                <a:effectLst/>
                <a:latin typeface="+mn-lt"/>
                <a:ea typeface="+mn-ea"/>
                <a:cs typeface="+mn-cs"/>
              </a:rPr>
              <a:t>ARK Invest Moves to St. Pete </a:t>
            </a:r>
          </a:p>
          <a:p>
            <a:pPr marL="171450" indent="-171450">
              <a:buFontTx/>
              <a:buChar char="-"/>
            </a:pPr>
            <a:endParaRPr lang="en-US" sz="1200" b="0" i="0" u="none" strike="noStrike" kern="1200" dirty="0">
              <a:solidFill>
                <a:schemeClr val="tx1"/>
              </a:solidFill>
              <a:effectLst/>
              <a:latin typeface="+mn-lt"/>
              <a:ea typeface="+mn-ea"/>
              <a:cs typeface="+mn-cs"/>
            </a:endParaRPr>
          </a:p>
          <a:p>
            <a:pPr marL="171450" indent="-171450">
              <a:buFontTx/>
              <a:buChar char="-"/>
            </a:pPr>
            <a:r>
              <a:rPr lang="en-US" sz="1200" b="0" i="0" u="none" strike="noStrike" kern="1200" dirty="0">
                <a:solidFill>
                  <a:schemeClr val="tx1"/>
                </a:solidFill>
                <a:effectLst/>
                <a:latin typeface="+mn-lt"/>
                <a:ea typeface="+mn-ea"/>
                <a:cs typeface="+mn-cs"/>
              </a:rPr>
              <a:t>Always been a financial hub due to South America/Latin America but this is a whole new level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15</a:t>
            </a:fld>
            <a:endParaRPr lang="en-US"/>
          </a:p>
        </p:txBody>
      </p:sp>
    </p:spTree>
    <p:extLst>
      <p:ext uri="{BB962C8B-B14F-4D97-AF65-F5344CB8AC3E}">
        <p14:creationId xmlns:p14="http://schemas.microsoft.com/office/powerpoint/2010/main" val="208582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16</a:t>
            </a:fld>
            <a:endParaRPr lang="en-US" dirty="0"/>
          </a:p>
        </p:txBody>
      </p:sp>
    </p:spTree>
    <p:extLst>
      <p:ext uri="{BB962C8B-B14F-4D97-AF65-F5344CB8AC3E}">
        <p14:creationId xmlns:p14="http://schemas.microsoft.com/office/powerpoint/2010/main" val="159098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a:t>
            </a:fld>
            <a:endParaRPr lang="en-US" dirty="0"/>
          </a:p>
        </p:txBody>
      </p:sp>
    </p:spTree>
    <p:extLst>
      <p:ext uri="{BB962C8B-B14F-4D97-AF65-F5344CB8AC3E}">
        <p14:creationId xmlns:p14="http://schemas.microsoft.com/office/powerpoint/2010/main" val="130422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 is very New. </a:t>
            </a:r>
          </a:p>
          <a:p>
            <a:endParaRPr lang="en-US" dirty="0"/>
          </a:p>
          <a:p>
            <a:r>
              <a:rPr lang="en-US" dirty="0"/>
              <a:t>Least populated southern state in 1940. </a:t>
            </a:r>
          </a:p>
          <a:p>
            <a:endParaRPr lang="en-US" dirty="0"/>
          </a:p>
          <a:p>
            <a:r>
              <a:rPr lang="en-US" dirty="0"/>
              <a:t>Non diversified industry: focused on agriculture, retirees, and tourism/hospitality</a:t>
            </a:r>
          </a:p>
        </p:txBody>
      </p:sp>
      <p:sp>
        <p:nvSpPr>
          <p:cNvPr id="4" name="Slide Number Placeholder 3"/>
          <p:cNvSpPr>
            <a:spLocks noGrp="1"/>
          </p:cNvSpPr>
          <p:nvPr>
            <p:ph type="sldNum" sz="quarter" idx="5"/>
          </p:nvPr>
        </p:nvSpPr>
        <p:spPr/>
        <p:txBody>
          <a:bodyPr/>
          <a:lstStyle/>
          <a:p>
            <a:fld id="{FA8E5B55-A549-6C49-BF24-61E0430D3E91}" type="slidenum">
              <a:rPr lang="en-US" smtClean="0"/>
              <a:t>3</a:t>
            </a:fld>
            <a:endParaRPr lang="en-US"/>
          </a:p>
        </p:txBody>
      </p:sp>
    </p:spTree>
    <p:extLst>
      <p:ext uri="{BB962C8B-B14F-4D97-AF65-F5344CB8AC3E}">
        <p14:creationId xmlns:p14="http://schemas.microsoft.com/office/powerpoint/2010/main" val="3941801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Fitting that once Florida became popular with the advent and ubiquity of AC in the 1960s around the state, we launched the first manned rocket to space from the CAPE. </a:t>
            </a:r>
          </a:p>
        </p:txBody>
      </p:sp>
      <p:sp>
        <p:nvSpPr>
          <p:cNvPr id="4" name="Slide Number Placeholder 3"/>
          <p:cNvSpPr>
            <a:spLocks noGrp="1"/>
          </p:cNvSpPr>
          <p:nvPr>
            <p:ph type="sldNum" sz="quarter" idx="5"/>
          </p:nvPr>
        </p:nvSpPr>
        <p:spPr/>
        <p:txBody>
          <a:bodyPr/>
          <a:lstStyle/>
          <a:p>
            <a:fld id="{FA8E5B55-A549-6C49-BF24-61E0430D3E91}" type="slidenum">
              <a:rPr lang="en-US" smtClean="0"/>
              <a:t>4</a:t>
            </a:fld>
            <a:endParaRPr lang="en-US"/>
          </a:p>
        </p:txBody>
      </p:sp>
    </p:spTree>
    <p:extLst>
      <p:ext uri="{BB962C8B-B14F-4D97-AF65-F5344CB8AC3E}">
        <p14:creationId xmlns:p14="http://schemas.microsoft.com/office/powerpoint/2010/main" val="1268076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2 things: 1) For 30 years Florida has been making smart investments. 2) the world has gone mad and Florida is at the right place/time to take advantage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Its not just what we have done… its what everyone else is doing or failing to do…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Maybe its because it is what happens to every society, market, economy in time. But not in Florida. Since I have lived here, I have only known Florida as GROWTH. Why? </a:t>
            </a:r>
          </a:p>
        </p:txBody>
      </p:sp>
      <p:sp>
        <p:nvSpPr>
          <p:cNvPr id="4" name="Slide Number Placeholder 3"/>
          <p:cNvSpPr>
            <a:spLocks noGrp="1"/>
          </p:cNvSpPr>
          <p:nvPr>
            <p:ph type="sldNum" sz="quarter" idx="5"/>
          </p:nvPr>
        </p:nvSpPr>
        <p:spPr/>
        <p:txBody>
          <a:bodyPr/>
          <a:lstStyle/>
          <a:p>
            <a:fld id="{FA8E5B55-A549-6C49-BF24-61E0430D3E91}" type="slidenum">
              <a:rPr lang="en-US" smtClean="0"/>
              <a:t>5</a:t>
            </a:fld>
            <a:endParaRPr lang="en-US"/>
          </a:p>
        </p:txBody>
      </p:sp>
    </p:spTree>
    <p:extLst>
      <p:ext uri="{BB962C8B-B14F-4D97-AF65-F5344CB8AC3E}">
        <p14:creationId xmlns:p14="http://schemas.microsoft.com/office/powerpoint/2010/main" val="4200746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created one of the best business fiscal and regulatory environments in America.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1) Business Friendly Climate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are looking at bringing in high growth company to Florida for manufacturing. One of their board members moved to Miami over the pandemic and he told us he feels liberated. </a:t>
            </a:r>
          </a:p>
          <a:p>
            <a:endParaRPr lang="en-US" sz="1200" b="0" i="0" u="none" strike="noStrike" kern="1200" dirty="0">
              <a:solidFill>
                <a:schemeClr val="tx1"/>
              </a:solidFill>
              <a:effectLst/>
              <a:latin typeface="+mn-lt"/>
              <a:ea typeface="+mn-ea"/>
              <a:cs typeface="+mn-cs"/>
            </a:endParaRPr>
          </a:p>
          <a:p>
            <a:r>
              <a:rPr lang="en-US" dirty="0"/>
              <a:t>Florida is constantly ranked among the most business-friendly states in the United States. Low tax rates, political and monetary stability, regulatory predictability, enforceability of contracts, probusiness policies, and competitive business and living costs make Florida an attractive location for practically any type of business facility. </a:t>
            </a:r>
          </a:p>
          <a:p>
            <a:endParaRPr lang="en-US" dirty="0"/>
          </a:p>
          <a:p>
            <a:r>
              <a:rPr lang="en-US" dirty="0"/>
              <a:t>California, New York, Illinois, rank horribly on regulation and fiscal impact. Meanwhile political instability in our South. </a:t>
            </a:r>
          </a:p>
          <a:p>
            <a:endParaRPr lang="en-US"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6</a:t>
            </a:fld>
            <a:endParaRPr lang="en-US"/>
          </a:p>
        </p:txBody>
      </p:sp>
    </p:spTree>
    <p:extLst>
      <p:ext uri="{BB962C8B-B14F-4D97-AF65-F5344CB8AC3E}">
        <p14:creationId xmlns:p14="http://schemas.microsoft.com/office/powerpoint/2010/main" val="378131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dirty="0"/>
              <a:t>Florida’s trillion-dollar-plus economy is the 4th largest among U.S. states, and among the Top 20 in the world – bigger than those of the Netherlands or Mexico, and about the same size as Spain. Home to about 22 million residents, Florida is now the 3rd most populous U.S. state, with one of the fastest growing economies. This vast, dynamic market offers tremendous business opportunities for international companies across a range of economic sectors.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7</a:t>
            </a:fld>
            <a:endParaRPr lang="en-US"/>
          </a:p>
        </p:txBody>
      </p:sp>
    </p:spTree>
    <p:extLst>
      <p:ext uri="{BB962C8B-B14F-4D97-AF65-F5344CB8AC3E}">
        <p14:creationId xmlns:p14="http://schemas.microsoft.com/office/powerpoint/2010/main" val="1490555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Interactive data from EFI Website; https://www.enterpriseflorida.com/why-florida/workforce/</a:t>
            </a:r>
          </a:p>
          <a:p>
            <a:endParaRPr lang="en-US" dirty="0"/>
          </a:p>
          <a:p>
            <a:r>
              <a:rPr lang="en-US" dirty="0"/>
              <a:t>2) We invested heavily in making our higher education system affordable and world-class. We also have other preeminent, specialized universities.</a:t>
            </a:r>
          </a:p>
          <a:p>
            <a:endParaRPr lang="en-US" dirty="0"/>
          </a:p>
          <a:p>
            <a:r>
              <a:rPr lang="en-US" dirty="0"/>
              <a:t>NYU vs UF. </a:t>
            </a:r>
          </a:p>
          <a:p>
            <a:endParaRPr lang="en-US" dirty="0"/>
          </a:p>
          <a:p>
            <a:r>
              <a:rPr lang="en-US" dirty="0"/>
              <a:t>Florida’s 10.5 million-strong workforce is highly educated, technically skilled, and culturally and linguistically diverse, renowned for its strong work ethic. Globally prominent academic institutions, modern scientific and technical curricula, </a:t>
            </a:r>
            <a:r>
              <a:rPr lang="en-US" dirty="0" err="1"/>
              <a:t>businessacademia</a:t>
            </a:r>
            <a:r>
              <a:rPr lang="en-US" dirty="0"/>
              <a:t> partnerships, and top-rated customized worker training programs make it easy to find the qualified talent needed by almost any kind of business. Florida’s labor costs are highly competitive, especially compared to other top-tier business locations in the United States and most other advanced economies.</a:t>
            </a:r>
          </a:p>
          <a:p>
            <a:endParaRPr lang="en-US" dirty="0"/>
          </a:p>
          <a:p>
            <a:endParaRPr lang="en-US" dirty="0"/>
          </a:p>
          <a:p>
            <a:r>
              <a:rPr lang="en-US" dirty="0"/>
              <a:t>Florida average annual manufacturing wages are 20% lower than those in Texas, and 35% lower than California’s.</a:t>
            </a:r>
          </a:p>
          <a:p>
            <a:endParaRPr lang="en-US" dirty="0"/>
          </a:p>
          <a:p>
            <a:r>
              <a:rPr lang="en-US" dirty="0"/>
              <a:t>2.5 million people in the pipeline. </a:t>
            </a:r>
          </a:p>
          <a:p>
            <a:endParaRPr lang="en-US" dirty="0"/>
          </a:p>
          <a:p>
            <a:r>
              <a:rPr lang="en-US" dirty="0"/>
              <a:t>Not to mention how we benefit from all the talent to our south. </a:t>
            </a:r>
          </a:p>
          <a:p>
            <a:endParaRPr lang="en-US" dirty="0"/>
          </a:p>
          <a:p>
            <a:r>
              <a:rPr lang="en-US" dirty="0"/>
              <a:t>Governor DeSantis has also made it a huge priority to focus on technical education</a:t>
            </a:r>
          </a:p>
          <a:p>
            <a:endParaRPr lang="en-US" dirty="0"/>
          </a:p>
          <a:p>
            <a:r>
              <a:rPr lang="en-US" dirty="0"/>
              <a:t>Tech talent and engineering at a number of bootcamps </a:t>
            </a:r>
          </a:p>
        </p:txBody>
      </p:sp>
      <p:sp>
        <p:nvSpPr>
          <p:cNvPr id="4" name="Slide Number Placeholder 3"/>
          <p:cNvSpPr>
            <a:spLocks noGrp="1"/>
          </p:cNvSpPr>
          <p:nvPr>
            <p:ph type="sldNum" sz="quarter" idx="5"/>
          </p:nvPr>
        </p:nvSpPr>
        <p:spPr/>
        <p:txBody>
          <a:bodyPr/>
          <a:lstStyle/>
          <a:p>
            <a:fld id="{FA8E5B55-A549-6C49-BF24-61E0430D3E91}" type="slidenum">
              <a:rPr lang="en-US" smtClean="0"/>
              <a:t>8</a:t>
            </a:fld>
            <a:endParaRPr lang="en-US"/>
          </a:p>
        </p:txBody>
      </p:sp>
    </p:spTree>
    <p:extLst>
      <p:ext uri="{BB962C8B-B14F-4D97-AF65-F5344CB8AC3E}">
        <p14:creationId xmlns:p14="http://schemas.microsoft.com/office/powerpoint/2010/main" val="3341592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Florida’s 10.5 million - strong workforce is highly educated, technically skilled, culturally and linguistically diverse, and renowned for its strong work ethic. Globally prominent academic institutions, modern scientific and technical curricula, business-academia partnerships, and top-rated customized worker training programs make it easy to find the qualified talent needed by almost any kind of business. Florida’s labor costs are highly competitive, especially compared to other top-tier business locations in the United States and most other advanced economies.</a:t>
            </a:r>
          </a:p>
          <a:p>
            <a:endParaRPr lang="en-US" dirty="0"/>
          </a:p>
          <a:p>
            <a:endParaRPr lang="en-US" dirty="0"/>
          </a:p>
          <a:p>
            <a:endParaRPr lang="en-US" dirty="0"/>
          </a:p>
          <a:p>
            <a:endParaRPr lang="en-US" dirty="0"/>
          </a:p>
          <a:p>
            <a:r>
              <a:rPr lang="en-US" dirty="0"/>
              <a:t>2) We invested heavily in making our higher education system affordable and world class. We also have other specialized preeminent universities.</a:t>
            </a:r>
          </a:p>
          <a:p>
            <a:endParaRPr lang="en-US" dirty="0"/>
          </a:p>
          <a:p>
            <a:r>
              <a:rPr lang="en-US" dirty="0"/>
              <a:t>NYU vs UF. </a:t>
            </a:r>
          </a:p>
          <a:p>
            <a:endParaRPr lang="en-US" dirty="0"/>
          </a:p>
          <a:p>
            <a:r>
              <a:rPr lang="en-US" dirty="0"/>
              <a:t>Florida’s 10.5 million-strong workforce is highly educated, technically skilled, and culturally and linguistically diverse, renowned for its strong work ethic. Globally prominent academic institutions, modern scientific and technical curricula, </a:t>
            </a:r>
            <a:r>
              <a:rPr lang="en-US" dirty="0" err="1"/>
              <a:t>businessacademia</a:t>
            </a:r>
            <a:r>
              <a:rPr lang="en-US" dirty="0"/>
              <a:t> partnerships, and top-rated customized worker training programs make it easy to find the qualified talent needed by almost any kind of business. Florida’s labor costs are highly competitive, especially compared to other top-tier business locations in the United States and most other advanced economies.</a:t>
            </a:r>
          </a:p>
          <a:p>
            <a:endParaRPr lang="en-US" dirty="0"/>
          </a:p>
          <a:p>
            <a:endParaRPr lang="en-US" dirty="0"/>
          </a:p>
          <a:p>
            <a:r>
              <a:rPr lang="en-US" dirty="0"/>
              <a:t>Florida average annual manufacturing wages are 20% lower than those in Texas, and 35% lower than California’s.</a:t>
            </a:r>
          </a:p>
          <a:p>
            <a:endParaRPr lang="en-US" dirty="0"/>
          </a:p>
          <a:p>
            <a:r>
              <a:rPr lang="en-US" dirty="0"/>
              <a:t>2.5 million people in the pipeline. </a:t>
            </a:r>
          </a:p>
          <a:p>
            <a:endParaRPr lang="en-US" dirty="0"/>
          </a:p>
          <a:p>
            <a:r>
              <a:rPr lang="en-US" dirty="0"/>
              <a:t>Not to mention how we benefit from all the talent to our south. </a:t>
            </a:r>
          </a:p>
          <a:p>
            <a:endParaRPr lang="en-US" dirty="0"/>
          </a:p>
          <a:p>
            <a:r>
              <a:rPr lang="en-US" dirty="0"/>
              <a:t>Governor DeSantis has also made it a huge priority to focus on technical education</a:t>
            </a:r>
          </a:p>
          <a:p>
            <a:endParaRPr lang="en-US" dirty="0"/>
          </a:p>
          <a:p>
            <a:r>
              <a:rPr lang="en-US" dirty="0"/>
              <a:t>Tech talent and engineering at a number of bootcamps </a:t>
            </a:r>
          </a:p>
        </p:txBody>
      </p:sp>
      <p:sp>
        <p:nvSpPr>
          <p:cNvPr id="4" name="Slide Number Placeholder 3"/>
          <p:cNvSpPr>
            <a:spLocks noGrp="1"/>
          </p:cNvSpPr>
          <p:nvPr>
            <p:ph type="sldNum" sz="quarter" idx="5"/>
          </p:nvPr>
        </p:nvSpPr>
        <p:spPr/>
        <p:txBody>
          <a:bodyPr/>
          <a:lstStyle/>
          <a:p>
            <a:fld id="{FA8E5B55-A549-6C49-BF24-61E0430D3E91}" type="slidenum">
              <a:rPr lang="en-US" smtClean="0"/>
              <a:t>9</a:t>
            </a:fld>
            <a:endParaRPr lang="en-US"/>
          </a:p>
        </p:txBody>
      </p:sp>
    </p:spTree>
    <p:extLst>
      <p:ext uri="{BB962C8B-B14F-4D97-AF65-F5344CB8AC3E}">
        <p14:creationId xmlns:p14="http://schemas.microsoft.com/office/powerpoint/2010/main" val="2109700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5F5AE-7CED-49EE-8D61-F46E9C0A1B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97CF5F-4433-583C-E306-4CF2CEF257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627906-B306-4F8F-E165-A56453C88CA8}"/>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5" name="Footer Placeholder 4">
            <a:extLst>
              <a:ext uri="{FF2B5EF4-FFF2-40B4-BE49-F238E27FC236}">
                <a16:creationId xmlns:a16="http://schemas.microsoft.com/office/drawing/2014/main" id="{3EBB4A5F-7F23-466C-BF48-0E9BDF951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CC964-87A5-8EA9-B21B-683526633637}"/>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473864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34D75-D665-021A-9551-B58BA8CEA7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6F452A-ED32-863E-7DD0-296220FEF8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F53C6-B3B2-0EE0-4904-1BCE5024902D}"/>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5" name="Footer Placeholder 4">
            <a:extLst>
              <a:ext uri="{FF2B5EF4-FFF2-40B4-BE49-F238E27FC236}">
                <a16:creationId xmlns:a16="http://schemas.microsoft.com/office/drawing/2014/main" id="{4B05C90D-CF4C-0231-55A6-CED514354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335C7-5899-F44F-0042-43059524B636}"/>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151253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41124-AC7B-193C-0625-83444CA52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2E37C3-D502-6FE0-B100-9CF2278B8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E0F5D-E595-11CB-31FC-D88D6CD185B5}"/>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5" name="Footer Placeholder 4">
            <a:extLst>
              <a:ext uri="{FF2B5EF4-FFF2-40B4-BE49-F238E27FC236}">
                <a16:creationId xmlns:a16="http://schemas.microsoft.com/office/drawing/2014/main" id="{E15EB141-8948-E98A-1180-8FDE7E881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3FA91-387A-846B-AA9C-FB00AE3F8C86}"/>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288808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7238-131C-3008-6A7F-35FED8C6A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273123-D899-EF69-8C8E-5C5B71F326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CCB7-EDEC-9ED0-4ABA-B4B25A38BD6F}"/>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5" name="Footer Placeholder 4">
            <a:extLst>
              <a:ext uri="{FF2B5EF4-FFF2-40B4-BE49-F238E27FC236}">
                <a16:creationId xmlns:a16="http://schemas.microsoft.com/office/drawing/2014/main" id="{805F84DA-A055-9EC8-C56D-A203BF1CB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108B3-E062-95F2-0DAF-84ED04E4D1D1}"/>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3552738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D7EA-9A63-334A-91B5-0E0C08BF01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45CB5C-C74A-BE80-4A90-4D89852E4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27B51C-3083-1F49-390C-A30B400A2756}"/>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5" name="Footer Placeholder 4">
            <a:extLst>
              <a:ext uri="{FF2B5EF4-FFF2-40B4-BE49-F238E27FC236}">
                <a16:creationId xmlns:a16="http://schemas.microsoft.com/office/drawing/2014/main" id="{81A8964F-389C-A00D-1973-168D5DB38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EB413-C21B-DE8C-F0B9-FEBE34D94CE1}"/>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147700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B693-34EC-26B8-01B0-83ACEB828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A2A50-0164-B587-4875-CDEEB94242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ECF5EC-33C9-9C0D-D919-FACEB6F043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C49CB3-605F-26F8-4B2B-0A8BA486F6FE}"/>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6" name="Footer Placeholder 5">
            <a:extLst>
              <a:ext uri="{FF2B5EF4-FFF2-40B4-BE49-F238E27FC236}">
                <a16:creationId xmlns:a16="http://schemas.microsoft.com/office/drawing/2014/main" id="{3D353A2A-E871-E67F-E923-BB5FAA5EC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C90C95-41F0-3FD9-1E4C-ADEE8D0CBB33}"/>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320608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E244A-70EB-414B-BCE2-8DB1665AB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5956C3-9345-07A8-6D5B-D952032E9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32B15F-4B62-E48A-F913-69AE549FAE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EDEB2D-822C-64F0-D414-C72D6FE73D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371DF-6F20-0973-1D69-191E720F20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819E5F-B9DE-FCC7-AA39-E6EE26B256A8}"/>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8" name="Footer Placeholder 7">
            <a:extLst>
              <a:ext uri="{FF2B5EF4-FFF2-40B4-BE49-F238E27FC236}">
                <a16:creationId xmlns:a16="http://schemas.microsoft.com/office/drawing/2014/main" id="{1EC50484-94F4-9BCF-6030-B38521DA5C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1AA95B-3D36-678F-7C11-3EC87A83D4B0}"/>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117322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7B81-37EC-8F40-BAB6-2C136E4CEA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41C64-A8E9-8A37-A217-20A02ABEBA0E}"/>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4" name="Footer Placeholder 3">
            <a:extLst>
              <a:ext uri="{FF2B5EF4-FFF2-40B4-BE49-F238E27FC236}">
                <a16:creationId xmlns:a16="http://schemas.microsoft.com/office/drawing/2014/main" id="{ED65A76A-D841-07B8-C616-BF599AC552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C21B61-011A-CA0B-764B-9FEB0289FD0A}"/>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3627879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AD9537-3565-029F-8F30-CF502E80F763}"/>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3" name="Footer Placeholder 2">
            <a:extLst>
              <a:ext uri="{FF2B5EF4-FFF2-40B4-BE49-F238E27FC236}">
                <a16:creationId xmlns:a16="http://schemas.microsoft.com/office/drawing/2014/main" id="{1E6C17DD-399B-67D9-5279-F4C3C677F3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367165-3A8E-A6D6-4319-41E9C30E5DF8}"/>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91887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7887A-835F-2095-0B88-595F65486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0B3D27-D413-59BF-8498-D80C33578B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B9FC26-55B9-861D-22EB-C591FB62F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B59F6-3D58-32EC-287E-544F2AA3CFCF}"/>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6" name="Footer Placeholder 5">
            <a:extLst>
              <a:ext uri="{FF2B5EF4-FFF2-40B4-BE49-F238E27FC236}">
                <a16:creationId xmlns:a16="http://schemas.microsoft.com/office/drawing/2014/main" id="{46C11A93-6B81-F02A-456F-F67145449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73CCD-2C0C-8338-C097-E4B0F84B712A}"/>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1455710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7C49-4605-AA3E-CEFE-3799E253C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A8594A-5509-D63B-F35F-1347525548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4DFE2E-93F6-7684-6AED-CF7A913FB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93953-031A-C79D-2FAF-F6CC48C134F2}"/>
              </a:ext>
            </a:extLst>
          </p:cNvPr>
          <p:cNvSpPr>
            <a:spLocks noGrp="1"/>
          </p:cNvSpPr>
          <p:nvPr>
            <p:ph type="dt" sz="half" idx="10"/>
          </p:nvPr>
        </p:nvSpPr>
        <p:spPr/>
        <p:txBody>
          <a:bodyPr/>
          <a:lstStyle/>
          <a:p>
            <a:fld id="{551DC9F6-6ADD-5442-867D-10F6756F7805}" type="datetimeFigureOut">
              <a:rPr lang="en-US" smtClean="0"/>
              <a:t>5/17/2023</a:t>
            </a:fld>
            <a:endParaRPr lang="en-US"/>
          </a:p>
        </p:txBody>
      </p:sp>
      <p:sp>
        <p:nvSpPr>
          <p:cNvPr id="6" name="Footer Placeholder 5">
            <a:extLst>
              <a:ext uri="{FF2B5EF4-FFF2-40B4-BE49-F238E27FC236}">
                <a16:creationId xmlns:a16="http://schemas.microsoft.com/office/drawing/2014/main" id="{C6F1D394-E7EB-9E1C-7F01-DF4F9345C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708FA-26E5-5B96-8D9D-76A969826DC9}"/>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355561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9F978-C738-4471-6BD3-4EFB94338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AE6265-4CEF-E31A-EC26-A3C8CD8004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08D08-57B1-EAAF-C75B-8525B090E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DC9F6-6ADD-5442-867D-10F6756F7805}" type="datetimeFigureOut">
              <a:rPr lang="en-US" smtClean="0"/>
              <a:t>5/17/2023</a:t>
            </a:fld>
            <a:endParaRPr lang="en-US"/>
          </a:p>
        </p:txBody>
      </p:sp>
      <p:sp>
        <p:nvSpPr>
          <p:cNvPr id="5" name="Footer Placeholder 4">
            <a:extLst>
              <a:ext uri="{FF2B5EF4-FFF2-40B4-BE49-F238E27FC236}">
                <a16:creationId xmlns:a16="http://schemas.microsoft.com/office/drawing/2014/main" id="{E6FE4D13-4DD7-6810-58DD-5ED860D7A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2720C-BA3B-1222-D6CD-756E6A6B1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2A1DE-7B20-AE4E-802B-BF4FAA3210B4}" type="slidenum">
              <a:rPr lang="en-US" smtClean="0"/>
              <a:t>‹#›</a:t>
            </a:fld>
            <a:endParaRPr lang="en-US"/>
          </a:p>
        </p:txBody>
      </p:sp>
    </p:spTree>
    <p:extLst>
      <p:ext uri="{BB962C8B-B14F-4D97-AF65-F5344CB8AC3E}">
        <p14:creationId xmlns:p14="http://schemas.microsoft.com/office/powerpoint/2010/main" val="1548462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hyperlink" Target="http://www.linkedin.com/in/tjvillamil" TargetMode="Externa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audio" Target="../media/audio1.wav"/><Relationship Id="rId4" Type="http://schemas.openxmlformats.org/officeDocument/2006/relationships/hyperlink" Target="mailto:tjvillamil@enterpriseflorida.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E2BB589-3DDA-0832-A303-4DB4BDDF3112}"/>
              </a:ext>
            </a:extLst>
          </p:cNvPr>
          <p:cNvSpPr/>
          <p:nvPr/>
        </p:nvSpPr>
        <p:spPr>
          <a:xfrm>
            <a:off x="0" y="4129766"/>
            <a:ext cx="12192000" cy="2724912"/>
          </a:xfrm>
          <a:prstGeom prst="rect">
            <a:avLst/>
          </a:prstGeom>
          <a:blipFill dpi="0" rotWithShape="1">
            <a:blip r:embed="rId3">
              <a:extLst>
                <a:ext uri="{28A0092B-C50C-407E-A947-70E740481C1C}">
                  <a14:useLocalDpi xmlns:a14="http://schemas.microsoft.com/office/drawing/2010/main" val="0"/>
                </a:ext>
              </a:extLst>
            </a:blip>
            <a:srcRect/>
            <a:tile tx="-2540000" ty="-5842000" sx="90000" sy="9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739BCD-0977-6B6B-B5A3-88A9B1BB4D6F}"/>
              </a:ext>
            </a:extLst>
          </p:cNvPr>
          <p:cNvSpPr/>
          <p:nvPr/>
        </p:nvSpPr>
        <p:spPr>
          <a:xfrm>
            <a:off x="0" y="1769625"/>
            <a:ext cx="10033686" cy="2360141"/>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6F42A3-D3DC-B6F3-E206-AFC94F943037}"/>
              </a:ext>
            </a:extLst>
          </p:cNvPr>
          <p:cNvSpPr/>
          <p:nvPr/>
        </p:nvSpPr>
        <p:spPr>
          <a:xfrm>
            <a:off x="3941379" y="4025462"/>
            <a:ext cx="8250621" cy="17867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3E447DA-BE72-558D-3266-5F157266D806}"/>
              </a:ext>
            </a:extLst>
          </p:cNvPr>
          <p:cNvSpPr/>
          <p:nvPr/>
        </p:nvSpPr>
        <p:spPr>
          <a:xfrm>
            <a:off x="11645463" y="-698938"/>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text, clipart, tableware, plate&#10;&#10;Description automatically generated">
            <a:extLst>
              <a:ext uri="{FF2B5EF4-FFF2-40B4-BE49-F238E27FC236}">
                <a16:creationId xmlns:a16="http://schemas.microsoft.com/office/drawing/2014/main" id="{5C9BAF49-F452-D652-223C-1A42DCD5ADC0}"/>
              </a:ext>
            </a:extLst>
          </p:cNvPr>
          <p:cNvPicPr>
            <a:picLocks noChangeAspect="1"/>
          </p:cNvPicPr>
          <p:nvPr/>
        </p:nvPicPr>
        <p:blipFill>
          <a:blip r:embed="rId4"/>
          <a:stretch>
            <a:fillRect/>
          </a:stretch>
        </p:blipFill>
        <p:spPr>
          <a:xfrm>
            <a:off x="792048" y="983450"/>
            <a:ext cx="2791980" cy="462544"/>
          </a:xfrm>
          <a:prstGeom prst="rect">
            <a:avLst/>
          </a:prstGeom>
        </p:spPr>
      </p:pic>
      <p:sp>
        <p:nvSpPr>
          <p:cNvPr id="17" name="TextBox 16">
            <a:extLst>
              <a:ext uri="{FF2B5EF4-FFF2-40B4-BE49-F238E27FC236}">
                <a16:creationId xmlns:a16="http://schemas.microsoft.com/office/drawing/2014/main" id="{236856FA-4828-B351-7FB8-3405FED07A1F}"/>
              </a:ext>
            </a:extLst>
          </p:cNvPr>
          <p:cNvSpPr txBox="1"/>
          <p:nvPr/>
        </p:nvSpPr>
        <p:spPr>
          <a:xfrm>
            <a:off x="704233" y="2283066"/>
            <a:ext cx="856216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Florida: America’s Present and Future</a:t>
            </a:r>
          </a:p>
        </p:txBody>
      </p:sp>
      <p:sp>
        <p:nvSpPr>
          <p:cNvPr id="18" name="TextBox 17">
            <a:extLst>
              <a:ext uri="{FF2B5EF4-FFF2-40B4-BE49-F238E27FC236}">
                <a16:creationId xmlns:a16="http://schemas.microsoft.com/office/drawing/2014/main" id="{E7B463C1-E599-EB36-19E8-A46D5259A718}"/>
              </a:ext>
            </a:extLst>
          </p:cNvPr>
          <p:cNvSpPr txBox="1"/>
          <p:nvPr/>
        </p:nvSpPr>
        <p:spPr>
          <a:xfrm>
            <a:off x="704233" y="2837373"/>
            <a:ext cx="9007326" cy="646331"/>
          </a:xfrm>
          <a:prstGeom prst="rect">
            <a:avLst/>
          </a:prstGeom>
          <a:noFill/>
        </p:spPr>
        <p:txBody>
          <a:bodyPr wrap="square" rtlCol="0">
            <a:spAutoFit/>
          </a:bodyPr>
          <a:lstStyle/>
          <a:p>
            <a:r>
              <a:rPr lang="en-US" dirty="0">
                <a:solidFill>
                  <a:srgbClr val="05B2DF"/>
                </a:solidFill>
                <a:latin typeface="Arial" panose="020B0604020202020204" pitchFamily="34" charset="0"/>
                <a:cs typeface="Arial" panose="020B0604020202020204" pitchFamily="34" charset="0"/>
              </a:rPr>
              <a:t>Westshore Alliance in Tampa</a:t>
            </a:r>
          </a:p>
          <a:p>
            <a:r>
              <a:rPr lang="en-US" dirty="0">
                <a:solidFill>
                  <a:srgbClr val="05B2DF"/>
                </a:solidFill>
                <a:latin typeface="Arial" panose="020B0604020202020204" pitchFamily="34" charset="0"/>
                <a:cs typeface="Arial" panose="020B0604020202020204" pitchFamily="34" charset="0"/>
              </a:rPr>
              <a:t>May 18</a:t>
            </a:r>
            <a:r>
              <a:rPr lang="en-US" baseline="30000" dirty="0">
                <a:solidFill>
                  <a:srgbClr val="05B2DF"/>
                </a:solidFill>
                <a:latin typeface="Arial" panose="020B0604020202020204" pitchFamily="34" charset="0"/>
                <a:cs typeface="Arial" panose="020B0604020202020204" pitchFamily="34" charset="0"/>
              </a:rPr>
              <a:t>th</a:t>
            </a:r>
            <a:r>
              <a:rPr lang="en-US" dirty="0">
                <a:solidFill>
                  <a:srgbClr val="05B2DF"/>
                </a:solidFill>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1212354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9B04A-F7C2-E8D9-C43D-2E5BE0E1BC8A}"/>
              </a:ext>
            </a:extLst>
          </p:cNvPr>
          <p:cNvPicPr>
            <a:picLocks noChangeAspect="1"/>
          </p:cNvPicPr>
          <p:nvPr/>
        </p:nvPicPr>
        <p:blipFill>
          <a:blip r:embed="rId3"/>
          <a:stretch>
            <a:fillRect/>
          </a:stretch>
        </p:blipFill>
        <p:spPr>
          <a:xfrm>
            <a:off x="1190757" y="1339600"/>
            <a:ext cx="9810487" cy="551839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Capacity</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224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Capacity</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ap&#10;&#10;Description automatically generated">
            <a:extLst>
              <a:ext uri="{FF2B5EF4-FFF2-40B4-BE49-F238E27FC236}">
                <a16:creationId xmlns:a16="http://schemas.microsoft.com/office/drawing/2014/main" id="{1ADA9803-89A4-508C-A30E-F19179FE2015}"/>
              </a:ext>
            </a:extLst>
          </p:cNvPr>
          <p:cNvPicPr>
            <a:picLocks noChangeAspect="1"/>
          </p:cNvPicPr>
          <p:nvPr/>
        </p:nvPicPr>
        <p:blipFill>
          <a:blip r:embed="rId4"/>
          <a:stretch>
            <a:fillRect/>
          </a:stretch>
        </p:blipFill>
        <p:spPr>
          <a:xfrm>
            <a:off x="6794938" y="1494656"/>
            <a:ext cx="3734460" cy="4816231"/>
          </a:xfrm>
          <a:prstGeom prst="rect">
            <a:avLst/>
          </a:prstGeom>
        </p:spPr>
      </p:pic>
      <p:pic>
        <p:nvPicPr>
          <p:cNvPr id="16" name="Picture 15" descr="An aerial view of an airport&#10;&#10;Description automatically generated">
            <a:extLst>
              <a:ext uri="{FF2B5EF4-FFF2-40B4-BE49-F238E27FC236}">
                <a16:creationId xmlns:a16="http://schemas.microsoft.com/office/drawing/2014/main" id="{07B729FD-9330-9B8A-CCCE-F3F553A19ABB}"/>
              </a:ext>
            </a:extLst>
          </p:cNvPr>
          <p:cNvPicPr>
            <a:picLocks noChangeAspect="1"/>
          </p:cNvPicPr>
          <p:nvPr/>
        </p:nvPicPr>
        <p:blipFill>
          <a:blip r:embed="rId5"/>
          <a:stretch>
            <a:fillRect/>
          </a:stretch>
        </p:blipFill>
        <p:spPr>
          <a:xfrm>
            <a:off x="1414787" y="1513940"/>
            <a:ext cx="4170868" cy="2344955"/>
          </a:xfrm>
          <a:prstGeom prst="rect">
            <a:avLst/>
          </a:prstGeom>
        </p:spPr>
      </p:pic>
      <p:pic>
        <p:nvPicPr>
          <p:cNvPr id="18" name="Picture 17" descr="A high angle view of a building&#10;&#10;Description automatically generated with medium confidence">
            <a:extLst>
              <a:ext uri="{FF2B5EF4-FFF2-40B4-BE49-F238E27FC236}">
                <a16:creationId xmlns:a16="http://schemas.microsoft.com/office/drawing/2014/main" id="{472ECBB5-13A7-70A2-CE1C-621AC3B49C5A}"/>
              </a:ext>
            </a:extLst>
          </p:cNvPr>
          <p:cNvPicPr>
            <a:picLocks noChangeAspect="1"/>
          </p:cNvPicPr>
          <p:nvPr/>
        </p:nvPicPr>
        <p:blipFill>
          <a:blip r:embed="rId6"/>
          <a:stretch>
            <a:fillRect/>
          </a:stretch>
        </p:blipFill>
        <p:spPr>
          <a:xfrm>
            <a:off x="1617650" y="4171582"/>
            <a:ext cx="3765141" cy="2344956"/>
          </a:xfrm>
          <a:prstGeom prst="rect">
            <a:avLst/>
          </a:prstGeom>
        </p:spPr>
      </p:pic>
    </p:spTree>
    <p:extLst>
      <p:ext uri="{BB962C8B-B14F-4D97-AF65-F5344CB8AC3E}">
        <p14:creationId xmlns:p14="http://schemas.microsoft.com/office/powerpoint/2010/main" val="110096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Florida: Gateway to Latin America &amp; the Caribbean</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ap&#10;&#10;Description automatically generated">
            <a:extLst>
              <a:ext uri="{FF2B5EF4-FFF2-40B4-BE49-F238E27FC236}">
                <a16:creationId xmlns:a16="http://schemas.microsoft.com/office/drawing/2014/main" id="{A570E103-2DA5-CB6E-9D3A-A51459143BEC}"/>
              </a:ext>
            </a:extLst>
          </p:cNvPr>
          <p:cNvPicPr>
            <a:picLocks noChangeAspect="1"/>
          </p:cNvPicPr>
          <p:nvPr/>
        </p:nvPicPr>
        <p:blipFill rotWithShape="1">
          <a:blip r:embed="rId3"/>
          <a:srcRect l="1351" t="11905" r="1671"/>
          <a:stretch/>
        </p:blipFill>
        <p:spPr>
          <a:xfrm>
            <a:off x="707570" y="1351189"/>
            <a:ext cx="10776857" cy="5506811"/>
          </a:xfrm>
          <a:prstGeom prst="rect">
            <a:avLst/>
          </a:prstGeom>
        </p:spPr>
      </p:pic>
    </p:spTree>
    <p:extLst>
      <p:ext uri="{BB962C8B-B14F-4D97-AF65-F5344CB8AC3E}">
        <p14:creationId xmlns:p14="http://schemas.microsoft.com/office/powerpoint/2010/main" val="4195092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Capital</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D7877D5-5D74-1D0F-F448-32EEB3087479}"/>
              </a:ext>
            </a:extLst>
          </p:cNvPr>
          <p:cNvPicPr>
            <a:picLocks noChangeAspect="1"/>
          </p:cNvPicPr>
          <p:nvPr/>
        </p:nvPicPr>
        <p:blipFill rotWithShape="1">
          <a:blip r:embed="rId4"/>
          <a:srcRect l="3237" t="4722" r="2929" b="2970"/>
          <a:stretch/>
        </p:blipFill>
        <p:spPr>
          <a:xfrm>
            <a:off x="408939" y="1859036"/>
            <a:ext cx="3389337" cy="3222650"/>
          </a:xfrm>
          <a:prstGeom prst="rect">
            <a:avLst/>
          </a:prstGeom>
        </p:spPr>
      </p:pic>
      <p:pic>
        <p:nvPicPr>
          <p:cNvPr id="10" name="Picture 9">
            <a:extLst>
              <a:ext uri="{FF2B5EF4-FFF2-40B4-BE49-F238E27FC236}">
                <a16:creationId xmlns:a16="http://schemas.microsoft.com/office/drawing/2014/main" id="{85429F59-FCC3-0FBE-5497-30B69648F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441" y="1513197"/>
            <a:ext cx="5222180" cy="3568489"/>
          </a:xfrm>
          <a:prstGeom prst="rect">
            <a:avLst/>
          </a:prstGeom>
        </p:spPr>
      </p:pic>
      <p:pic>
        <p:nvPicPr>
          <p:cNvPr id="17" name="Picture 16">
            <a:extLst>
              <a:ext uri="{FF2B5EF4-FFF2-40B4-BE49-F238E27FC236}">
                <a16:creationId xmlns:a16="http://schemas.microsoft.com/office/drawing/2014/main" id="{857DC975-5D5D-F414-2B92-BFBD59ECF457}"/>
              </a:ext>
            </a:extLst>
          </p:cNvPr>
          <p:cNvPicPr>
            <a:picLocks noChangeAspect="1"/>
          </p:cNvPicPr>
          <p:nvPr/>
        </p:nvPicPr>
        <p:blipFill rotWithShape="1">
          <a:blip r:embed="rId6"/>
          <a:srcRect t="8744" r="1876" b="18434"/>
          <a:stretch/>
        </p:blipFill>
        <p:spPr>
          <a:xfrm rot="20930656">
            <a:off x="4372672" y="3176593"/>
            <a:ext cx="2645037" cy="3077067"/>
          </a:xfrm>
          <a:prstGeom prst="rect">
            <a:avLst/>
          </a:prstGeom>
        </p:spPr>
      </p:pic>
    </p:spTree>
    <p:extLst>
      <p:ext uri="{BB962C8B-B14F-4D97-AF65-F5344CB8AC3E}">
        <p14:creationId xmlns:p14="http://schemas.microsoft.com/office/powerpoint/2010/main" val="3290512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Capital</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computer&#10;&#10;Description automatically generated with medium confidence">
            <a:extLst>
              <a:ext uri="{FF2B5EF4-FFF2-40B4-BE49-F238E27FC236}">
                <a16:creationId xmlns:a16="http://schemas.microsoft.com/office/drawing/2014/main" id="{F24CFFD1-9CDB-FA65-F8A6-0215EA045059}"/>
              </a:ext>
            </a:extLst>
          </p:cNvPr>
          <p:cNvPicPr>
            <a:picLocks noChangeAspect="1"/>
          </p:cNvPicPr>
          <p:nvPr/>
        </p:nvPicPr>
        <p:blipFill>
          <a:blip r:embed="rId4"/>
          <a:stretch>
            <a:fillRect/>
          </a:stretch>
        </p:blipFill>
        <p:spPr>
          <a:xfrm>
            <a:off x="1918197" y="1349298"/>
            <a:ext cx="8355603" cy="5344803"/>
          </a:xfrm>
          <a:prstGeom prst="rect">
            <a:avLst/>
          </a:prstGeom>
        </p:spPr>
      </p:pic>
    </p:spTree>
    <p:extLst>
      <p:ext uri="{BB962C8B-B14F-4D97-AF65-F5344CB8AC3E}">
        <p14:creationId xmlns:p14="http://schemas.microsoft.com/office/powerpoint/2010/main" val="958314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Florida 2030</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4">
            <a:extLst>
              <a:ext uri="{FF2B5EF4-FFF2-40B4-BE49-F238E27FC236}">
                <a16:creationId xmlns:a16="http://schemas.microsoft.com/office/drawing/2014/main" id="{ECA00576-BCEC-28F4-AC5C-8AF97E49E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987097" y="1656889"/>
            <a:ext cx="8533118" cy="5021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118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D60CB3-41E0-6D8F-9079-047A77630252}"/>
              </a:ext>
            </a:extLst>
          </p:cNvPr>
          <p:cNvSpPr/>
          <p:nvPr/>
        </p:nvSpPr>
        <p:spPr>
          <a:xfrm>
            <a:off x="1079156" y="1894987"/>
            <a:ext cx="10033686" cy="2360141"/>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95D6C79-9275-6140-CF1F-49F8C9895075}"/>
              </a:ext>
            </a:extLst>
          </p:cNvPr>
          <p:cNvSpPr/>
          <p:nvPr/>
        </p:nvSpPr>
        <p:spPr>
          <a:xfrm>
            <a:off x="1970688" y="4197663"/>
            <a:ext cx="8250621" cy="17867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98425F1A-455F-EE8A-6ED3-8DE171EF7E40}"/>
              </a:ext>
            </a:extLst>
          </p:cNvPr>
          <p:cNvPicPr>
            <a:picLocks noChangeAspect="1"/>
          </p:cNvPicPr>
          <p:nvPr/>
        </p:nvPicPr>
        <p:blipFill>
          <a:blip r:embed="rId3"/>
          <a:stretch>
            <a:fillRect/>
          </a:stretch>
        </p:blipFill>
        <p:spPr>
          <a:xfrm>
            <a:off x="4880270" y="1087749"/>
            <a:ext cx="2431460" cy="402817"/>
          </a:xfrm>
          <a:prstGeom prst="rect">
            <a:avLst/>
          </a:prstGeom>
        </p:spPr>
      </p:pic>
      <p:sp>
        <p:nvSpPr>
          <p:cNvPr id="8" name="TextBox 7">
            <a:extLst>
              <a:ext uri="{FF2B5EF4-FFF2-40B4-BE49-F238E27FC236}">
                <a16:creationId xmlns:a16="http://schemas.microsoft.com/office/drawing/2014/main" id="{A3572065-9D83-53C3-1E5A-434812C32E58}"/>
              </a:ext>
            </a:extLst>
          </p:cNvPr>
          <p:cNvSpPr txBox="1"/>
          <p:nvPr/>
        </p:nvSpPr>
        <p:spPr>
          <a:xfrm>
            <a:off x="1384457" y="2567205"/>
            <a:ext cx="9423086" cy="584775"/>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Thank you!</a:t>
            </a:r>
          </a:p>
        </p:txBody>
      </p:sp>
      <p:pic>
        <p:nvPicPr>
          <p:cNvPr id="3" name="Picture 2">
            <a:extLst>
              <a:ext uri="{FF2B5EF4-FFF2-40B4-BE49-F238E27FC236}">
                <a16:creationId xmlns:a16="http://schemas.microsoft.com/office/drawing/2014/main" id="{9E0D2D6B-B2F6-E0FF-9930-DBEA7DD17EDD}"/>
              </a:ext>
            </a:extLst>
          </p:cNvPr>
          <p:cNvPicPr>
            <a:picLocks noChangeAspect="1"/>
          </p:cNvPicPr>
          <p:nvPr/>
        </p:nvPicPr>
        <p:blipFill>
          <a:blip r:embed="rId4"/>
          <a:stretch>
            <a:fillRect/>
          </a:stretch>
        </p:blipFill>
        <p:spPr>
          <a:xfrm>
            <a:off x="3754879" y="3706287"/>
            <a:ext cx="4608131" cy="3072087"/>
          </a:xfrm>
          <a:prstGeom prst="rect">
            <a:avLst/>
          </a:prstGeom>
        </p:spPr>
      </p:pic>
      <p:sp>
        <p:nvSpPr>
          <p:cNvPr id="2" name="TextBox 1">
            <a:extLst>
              <a:ext uri="{FF2B5EF4-FFF2-40B4-BE49-F238E27FC236}">
                <a16:creationId xmlns:a16="http://schemas.microsoft.com/office/drawing/2014/main" id="{07669FCF-5A77-B717-D782-7BD3C561B4EB}"/>
              </a:ext>
            </a:extLst>
          </p:cNvPr>
          <p:cNvSpPr txBox="1"/>
          <p:nvPr/>
        </p:nvSpPr>
        <p:spPr>
          <a:xfrm>
            <a:off x="1384457" y="3121512"/>
            <a:ext cx="9423086" cy="369332"/>
          </a:xfrm>
          <a:prstGeom prst="rect">
            <a:avLst/>
          </a:prstGeom>
          <a:noFill/>
        </p:spPr>
        <p:txBody>
          <a:bodyPr wrap="square" rtlCol="0">
            <a:spAutoFit/>
          </a:bodyPr>
          <a:lstStyle/>
          <a:p>
            <a:pPr algn="ctr"/>
            <a:r>
              <a:rPr lang="en-US" dirty="0">
                <a:solidFill>
                  <a:srgbClr val="05B2DF"/>
                </a:solidFill>
                <a:latin typeface="Arial" panose="020B0604020202020204" pitchFamily="34" charset="0"/>
                <a:cs typeface="Arial" panose="020B0604020202020204" pitchFamily="34" charset="0"/>
              </a:rPr>
              <a:t>@TJVillamil</a:t>
            </a:r>
          </a:p>
        </p:txBody>
      </p:sp>
    </p:spTree>
    <p:extLst>
      <p:ext uri="{BB962C8B-B14F-4D97-AF65-F5344CB8AC3E}">
        <p14:creationId xmlns:p14="http://schemas.microsoft.com/office/powerpoint/2010/main" val="2429598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A8D59F-86BF-58C3-2FAB-402A70BC68EF}"/>
              </a:ext>
            </a:extLst>
          </p:cNvPr>
          <p:cNvSpPr/>
          <p:nvPr/>
        </p:nvSpPr>
        <p:spPr>
          <a:xfrm>
            <a:off x="-16933" y="0"/>
            <a:ext cx="6996546" cy="689186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71855"/>
              <a:gd name="connsiteX1" fmla="*/ 6096000 w 6096000"/>
              <a:gd name="connsiteY1" fmla="*/ 0 h 6871855"/>
              <a:gd name="connsiteX2" fmla="*/ 5237018 w 6096000"/>
              <a:gd name="connsiteY2" fmla="*/ 6871855 h 6871855"/>
              <a:gd name="connsiteX3" fmla="*/ 0 w 6096000"/>
              <a:gd name="connsiteY3" fmla="*/ 6858000 h 6871855"/>
              <a:gd name="connsiteX4" fmla="*/ 0 w 6096000"/>
              <a:gd name="connsiteY4" fmla="*/ 0 h 6871855"/>
              <a:gd name="connsiteX0" fmla="*/ 0 w 6289964"/>
              <a:gd name="connsiteY0" fmla="*/ 0 h 6871855"/>
              <a:gd name="connsiteX1" fmla="*/ 6289964 w 6289964"/>
              <a:gd name="connsiteY1" fmla="*/ 13855 h 6871855"/>
              <a:gd name="connsiteX2" fmla="*/ 5237018 w 6289964"/>
              <a:gd name="connsiteY2" fmla="*/ 6871855 h 6871855"/>
              <a:gd name="connsiteX3" fmla="*/ 0 w 6289964"/>
              <a:gd name="connsiteY3" fmla="*/ 6858000 h 6871855"/>
              <a:gd name="connsiteX4" fmla="*/ 0 w 6289964"/>
              <a:gd name="connsiteY4" fmla="*/ 0 h 6871855"/>
              <a:gd name="connsiteX0" fmla="*/ 0 w 6539345"/>
              <a:gd name="connsiteY0" fmla="*/ 0 h 6871855"/>
              <a:gd name="connsiteX1" fmla="*/ 6539345 w 6539345"/>
              <a:gd name="connsiteY1" fmla="*/ 27710 h 6871855"/>
              <a:gd name="connsiteX2" fmla="*/ 5237018 w 6539345"/>
              <a:gd name="connsiteY2" fmla="*/ 6871855 h 6871855"/>
              <a:gd name="connsiteX3" fmla="*/ 0 w 6539345"/>
              <a:gd name="connsiteY3" fmla="*/ 6858000 h 6871855"/>
              <a:gd name="connsiteX4" fmla="*/ 0 w 6539345"/>
              <a:gd name="connsiteY4" fmla="*/ 0 h 6871855"/>
              <a:gd name="connsiteX0" fmla="*/ 0 w 6345382"/>
              <a:gd name="connsiteY0" fmla="*/ 13854 h 6885709"/>
              <a:gd name="connsiteX1" fmla="*/ 6345382 w 6345382"/>
              <a:gd name="connsiteY1" fmla="*/ 0 h 6885709"/>
              <a:gd name="connsiteX2" fmla="*/ 5237018 w 6345382"/>
              <a:gd name="connsiteY2" fmla="*/ 6885709 h 6885709"/>
              <a:gd name="connsiteX3" fmla="*/ 0 w 6345382"/>
              <a:gd name="connsiteY3" fmla="*/ 6871854 h 6885709"/>
              <a:gd name="connsiteX4" fmla="*/ 0 w 6345382"/>
              <a:gd name="connsiteY4" fmla="*/ 13854 h 6885709"/>
              <a:gd name="connsiteX0" fmla="*/ 0 w 6345382"/>
              <a:gd name="connsiteY0" fmla="*/ 13854 h 6885709"/>
              <a:gd name="connsiteX1" fmla="*/ 6345382 w 6345382"/>
              <a:gd name="connsiteY1" fmla="*/ 0 h 6885709"/>
              <a:gd name="connsiteX2" fmla="*/ 5015345 w 6345382"/>
              <a:gd name="connsiteY2" fmla="*/ 6885709 h 6885709"/>
              <a:gd name="connsiteX3" fmla="*/ 0 w 6345382"/>
              <a:gd name="connsiteY3" fmla="*/ 6871854 h 6885709"/>
              <a:gd name="connsiteX4" fmla="*/ 0 w 6345382"/>
              <a:gd name="connsiteY4" fmla="*/ 13854 h 6885709"/>
              <a:gd name="connsiteX0" fmla="*/ 0 w 6580910"/>
              <a:gd name="connsiteY0" fmla="*/ 0 h 6871855"/>
              <a:gd name="connsiteX1" fmla="*/ 6580910 w 6580910"/>
              <a:gd name="connsiteY1" fmla="*/ 13855 h 6871855"/>
              <a:gd name="connsiteX2" fmla="*/ 5015345 w 6580910"/>
              <a:gd name="connsiteY2" fmla="*/ 6871855 h 6871855"/>
              <a:gd name="connsiteX3" fmla="*/ 0 w 6580910"/>
              <a:gd name="connsiteY3" fmla="*/ 6858000 h 6871855"/>
              <a:gd name="connsiteX4" fmla="*/ 0 w 6580910"/>
              <a:gd name="connsiteY4" fmla="*/ 0 h 6871855"/>
              <a:gd name="connsiteX0" fmla="*/ 0 w 6691746"/>
              <a:gd name="connsiteY0" fmla="*/ 0 h 6871855"/>
              <a:gd name="connsiteX1" fmla="*/ 6691746 w 6691746"/>
              <a:gd name="connsiteY1" fmla="*/ 1 h 6871855"/>
              <a:gd name="connsiteX2" fmla="*/ 5015345 w 6691746"/>
              <a:gd name="connsiteY2" fmla="*/ 6871855 h 6871855"/>
              <a:gd name="connsiteX3" fmla="*/ 0 w 6691746"/>
              <a:gd name="connsiteY3" fmla="*/ 6858000 h 6871855"/>
              <a:gd name="connsiteX4" fmla="*/ 0 w 6691746"/>
              <a:gd name="connsiteY4" fmla="*/ 0 h 6871855"/>
              <a:gd name="connsiteX0" fmla="*/ 0 w 6691746"/>
              <a:gd name="connsiteY0" fmla="*/ 0 h 6858000"/>
              <a:gd name="connsiteX1" fmla="*/ 6691746 w 6691746"/>
              <a:gd name="connsiteY1" fmla="*/ 1 h 6858000"/>
              <a:gd name="connsiteX2" fmla="*/ 4835236 w 6691746"/>
              <a:gd name="connsiteY2" fmla="*/ 6858000 h 6858000"/>
              <a:gd name="connsiteX3" fmla="*/ 0 w 6691746"/>
              <a:gd name="connsiteY3" fmla="*/ 6858000 h 6858000"/>
              <a:gd name="connsiteX4" fmla="*/ 0 w 6691746"/>
              <a:gd name="connsiteY4" fmla="*/ 0 h 6858000"/>
              <a:gd name="connsiteX0" fmla="*/ 0 w 6996546"/>
              <a:gd name="connsiteY0" fmla="*/ 0 h 6858000"/>
              <a:gd name="connsiteX1" fmla="*/ 6996546 w 6996546"/>
              <a:gd name="connsiteY1" fmla="*/ 1 h 6858000"/>
              <a:gd name="connsiteX2" fmla="*/ 5140036 w 6996546"/>
              <a:gd name="connsiteY2" fmla="*/ 6858000 h 6858000"/>
              <a:gd name="connsiteX3" fmla="*/ 304800 w 6996546"/>
              <a:gd name="connsiteY3" fmla="*/ 6858000 h 6858000"/>
              <a:gd name="connsiteX4" fmla="*/ 0 w 6996546"/>
              <a:gd name="connsiteY4" fmla="*/ 0 h 6858000"/>
              <a:gd name="connsiteX0" fmla="*/ 0 w 6996546"/>
              <a:gd name="connsiteY0" fmla="*/ 0 h 6891867"/>
              <a:gd name="connsiteX1" fmla="*/ 6996546 w 6996546"/>
              <a:gd name="connsiteY1" fmla="*/ 1 h 6891867"/>
              <a:gd name="connsiteX2" fmla="*/ 5140036 w 6996546"/>
              <a:gd name="connsiteY2" fmla="*/ 6858000 h 6891867"/>
              <a:gd name="connsiteX3" fmla="*/ 16934 w 6996546"/>
              <a:gd name="connsiteY3" fmla="*/ 6891867 h 6891867"/>
              <a:gd name="connsiteX4" fmla="*/ 0 w 6996546"/>
              <a:gd name="connsiteY4" fmla="*/ 0 h 689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546" h="6891867">
                <a:moveTo>
                  <a:pt x="0" y="0"/>
                </a:moveTo>
                <a:lnTo>
                  <a:pt x="6996546" y="1"/>
                </a:lnTo>
                <a:lnTo>
                  <a:pt x="5140036" y="6858000"/>
                </a:lnTo>
                <a:lnTo>
                  <a:pt x="16934" y="6891867"/>
                </a:lnTo>
                <a:cubicBezTo>
                  <a:pt x="11289" y="4594578"/>
                  <a:pt x="5645" y="2297289"/>
                  <a:pt x="0" y="0"/>
                </a:cubicBezTo>
                <a:close/>
              </a:path>
            </a:pathLst>
          </a:cu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0536E6C-5934-4FC9-0DA6-00535BE2D61F}"/>
              </a:ext>
            </a:extLst>
          </p:cNvPr>
          <p:cNvPicPr>
            <a:picLocks noChangeAspect="1"/>
          </p:cNvPicPr>
          <p:nvPr/>
        </p:nvPicPr>
        <p:blipFill>
          <a:blip r:embed="rId2">
            <a:alphaModFix amt="11000"/>
          </a:blip>
          <a:stretch>
            <a:fillRect/>
          </a:stretch>
        </p:blipFill>
        <p:spPr>
          <a:xfrm>
            <a:off x="-684886" y="393334"/>
            <a:ext cx="3303983" cy="3320586"/>
          </a:xfrm>
          <a:prstGeom prst="rect">
            <a:avLst/>
          </a:prstGeom>
        </p:spPr>
      </p:pic>
      <p:sp>
        <p:nvSpPr>
          <p:cNvPr id="5" name="TextBox 4">
            <a:extLst>
              <a:ext uri="{FF2B5EF4-FFF2-40B4-BE49-F238E27FC236}">
                <a16:creationId xmlns:a16="http://schemas.microsoft.com/office/drawing/2014/main" id="{639D1245-535B-601D-815F-975915D4F279}"/>
              </a:ext>
            </a:extLst>
          </p:cNvPr>
          <p:cNvSpPr txBox="1"/>
          <p:nvPr/>
        </p:nvSpPr>
        <p:spPr>
          <a:xfrm>
            <a:off x="1106476" y="1127593"/>
            <a:ext cx="4458782" cy="461665"/>
          </a:xfrm>
          <a:prstGeom prst="rect">
            <a:avLst/>
          </a:prstGeom>
          <a:noFill/>
        </p:spPr>
        <p:txBody>
          <a:bodyPr wrap="square" rtlCol="0">
            <a:spAutoFit/>
          </a:bodyPr>
          <a:lstStyle/>
          <a:p>
            <a:r>
              <a:rPr lang="en-US" sz="2400" dirty="0">
                <a:solidFill>
                  <a:srgbClr val="05B2DF"/>
                </a:solidFill>
              </a:rPr>
              <a:t>Enterprise Florida Offices</a:t>
            </a:r>
          </a:p>
        </p:txBody>
      </p:sp>
      <p:sp>
        <p:nvSpPr>
          <p:cNvPr id="7" name="TextBox 6">
            <a:extLst>
              <a:ext uri="{FF2B5EF4-FFF2-40B4-BE49-F238E27FC236}">
                <a16:creationId xmlns:a16="http://schemas.microsoft.com/office/drawing/2014/main" id="{FB36EC36-EB72-C2E0-82A3-46FB1195A2C7}"/>
              </a:ext>
            </a:extLst>
          </p:cNvPr>
          <p:cNvSpPr txBox="1"/>
          <p:nvPr/>
        </p:nvSpPr>
        <p:spPr>
          <a:xfrm>
            <a:off x="1106476" y="1964854"/>
            <a:ext cx="4020531" cy="3970318"/>
          </a:xfrm>
          <a:prstGeom prst="rect">
            <a:avLst/>
          </a:prstGeom>
          <a:noFill/>
        </p:spPr>
        <p:txBody>
          <a:bodyPr wrap="square" rtlCol="0">
            <a:spAutoFit/>
          </a:bodyPr>
          <a:lstStyle/>
          <a:p>
            <a:r>
              <a:rPr lang="en-US" b="1" dirty="0">
                <a:solidFill>
                  <a:schemeClr val="bg1"/>
                </a:solidFill>
              </a:rPr>
              <a:t>Orlando</a:t>
            </a:r>
            <a:r>
              <a:rPr lang="en-US" dirty="0">
                <a:solidFill>
                  <a:schemeClr val="bg1"/>
                </a:solidFill>
              </a:rPr>
              <a:t> </a:t>
            </a:r>
          </a:p>
          <a:p>
            <a:r>
              <a:rPr lang="en-US" dirty="0">
                <a:solidFill>
                  <a:schemeClr val="bg1"/>
                </a:solidFill>
              </a:rPr>
              <a:t>800 North Magnolia Avenue, Suite 1100 Orlando, Florida 32803</a:t>
            </a:r>
          </a:p>
          <a:p>
            <a:br>
              <a:rPr lang="en-US" dirty="0">
                <a:solidFill>
                  <a:schemeClr val="bg1"/>
                </a:solidFill>
              </a:rPr>
            </a:br>
            <a:endParaRPr lang="en-US" dirty="0">
              <a:solidFill>
                <a:schemeClr val="bg1"/>
              </a:solidFill>
            </a:endParaRPr>
          </a:p>
          <a:p>
            <a:r>
              <a:rPr lang="en-US" b="1" dirty="0">
                <a:solidFill>
                  <a:schemeClr val="bg1"/>
                </a:solidFill>
              </a:rPr>
              <a:t>Tallahassee</a:t>
            </a:r>
            <a:r>
              <a:rPr lang="en-US" dirty="0">
                <a:solidFill>
                  <a:schemeClr val="bg1"/>
                </a:solidFill>
              </a:rPr>
              <a:t> </a:t>
            </a:r>
          </a:p>
          <a:p>
            <a:r>
              <a:rPr lang="en-US" dirty="0">
                <a:solidFill>
                  <a:schemeClr val="bg1"/>
                </a:solidFill>
              </a:rPr>
              <a:t>101 North Monroe Street, Suite 1000 Tallahassee, Florida 32301</a:t>
            </a:r>
          </a:p>
          <a:p>
            <a:br>
              <a:rPr lang="en-US" dirty="0">
                <a:solidFill>
                  <a:schemeClr val="bg1"/>
                </a:solidFill>
              </a:rPr>
            </a:br>
            <a:endParaRPr lang="en-US" dirty="0">
              <a:solidFill>
                <a:schemeClr val="bg1"/>
              </a:solidFill>
            </a:endParaRPr>
          </a:p>
          <a:p>
            <a:r>
              <a:rPr lang="en-US" b="1" dirty="0">
                <a:solidFill>
                  <a:schemeClr val="bg1"/>
                </a:solidFill>
              </a:rPr>
              <a:t>Miami</a:t>
            </a:r>
            <a:r>
              <a:rPr lang="en-US" dirty="0">
                <a:solidFill>
                  <a:schemeClr val="bg1"/>
                </a:solidFill>
              </a:rPr>
              <a:t> </a:t>
            </a:r>
          </a:p>
          <a:p>
            <a:r>
              <a:rPr lang="en-US" dirty="0">
                <a:solidFill>
                  <a:schemeClr val="bg1"/>
                </a:solidFill>
              </a:rPr>
              <a:t>(International Trade &amp; Development) </a:t>
            </a:r>
          </a:p>
          <a:p>
            <a:r>
              <a:rPr lang="en-US" dirty="0">
                <a:solidFill>
                  <a:schemeClr val="bg1"/>
                </a:solidFill>
              </a:rPr>
              <a:t>201 Alhambra Circle, Suite 610 Coral Gables, Florida 33134</a:t>
            </a:r>
          </a:p>
        </p:txBody>
      </p:sp>
      <p:sp>
        <p:nvSpPr>
          <p:cNvPr id="8" name="Oval 7">
            <a:extLst>
              <a:ext uri="{FF2B5EF4-FFF2-40B4-BE49-F238E27FC236}">
                <a16:creationId xmlns:a16="http://schemas.microsoft.com/office/drawing/2014/main" id="{15C055AD-5994-31A1-5137-6D030B79BA4A}"/>
              </a:ext>
            </a:extLst>
          </p:cNvPr>
          <p:cNvSpPr/>
          <p:nvPr/>
        </p:nvSpPr>
        <p:spPr>
          <a:xfrm>
            <a:off x="6051357" y="2382982"/>
            <a:ext cx="665019" cy="665019"/>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F1EC4B6-01B0-3F62-7D84-743EBEF51860}"/>
              </a:ext>
            </a:extLst>
          </p:cNvPr>
          <p:cNvSpPr/>
          <p:nvPr/>
        </p:nvSpPr>
        <p:spPr>
          <a:xfrm>
            <a:off x="6051357" y="3491345"/>
            <a:ext cx="665019" cy="665019"/>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97AA85A-9EAB-E841-FFB5-0BE577B0E287}"/>
              </a:ext>
            </a:extLst>
          </p:cNvPr>
          <p:cNvSpPr/>
          <p:nvPr/>
        </p:nvSpPr>
        <p:spPr>
          <a:xfrm>
            <a:off x="6051357" y="4641272"/>
            <a:ext cx="665019" cy="665019"/>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EDB3CB6-B833-F195-0085-A0F26FB05553}"/>
              </a:ext>
            </a:extLst>
          </p:cNvPr>
          <p:cNvSpPr txBox="1"/>
          <p:nvPr/>
        </p:nvSpPr>
        <p:spPr>
          <a:xfrm>
            <a:off x="6925385" y="1127593"/>
            <a:ext cx="4458782" cy="461665"/>
          </a:xfrm>
          <a:prstGeom prst="rect">
            <a:avLst/>
          </a:prstGeom>
          <a:noFill/>
        </p:spPr>
        <p:txBody>
          <a:bodyPr wrap="square" rtlCol="0">
            <a:spAutoFit/>
          </a:bodyPr>
          <a:lstStyle/>
          <a:p>
            <a:r>
              <a:rPr lang="en-US" sz="2400" dirty="0">
                <a:solidFill>
                  <a:srgbClr val="111A44"/>
                </a:solidFill>
              </a:rPr>
              <a:t>Contact Information</a:t>
            </a:r>
          </a:p>
        </p:txBody>
      </p:sp>
      <p:sp>
        <p:nvSpPr>
          <p:cNvPr id="12" name="Rectangle 11">
            <a:extLst>
              <a:ext uri="{FF2B5EF4-FFF2-40B4-BE49-F238E27FC236}">
                <a16:creationId xmlns:a16="http://schemas.microsoft.com/office/drawing/2014/main" id="{7D08BF8A-2898-B6C9-9AC6-6E054A7751A7}"/>
              </a:ext>
            </a:extLst>
          </p:cNvPr>
          <p:cNvSpPr/>
          <p:nvPr/>
        </p:nvSpPr>
        <p:spPr>
          <a:xfrm>
            <a:off x="7048885" y="1630823"/>
            <a:ext cx="1676400" cy="45719"/>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30096DF-0431-34E3-435C-3CF2D32C9A65}"/>
              </a:ext>
            </a:extLst>
          </p:cNvPr>
          <p:cNvSpPr txBox="1"/>
          <p:nvPr/>
        </p:nvSpPr>
        <p:spPr>
          <a:xfrm>
            <a:off x="6925385" y="2443775"/>
            <a:ext cx="4458782" cy="461665"/>
          </a:xfrm>
          <a:prstGeom prst="rect">
            <a:avLst/>
          </a:prstGeom>
          <a:noFill/>
        </p:spPr>
        <p:txBody>
          <a:bodyPr wrap="square" rtlCol="0">
            <a:spAutoFit/>
          </a:bodyPr>
          <a:lstStyle/>
          <a:p>
            <a:r>
              <a:rPr lang="en-US" sz="2400" dirty="0">
                <a:solidFill>
                  <a:srgbClr val="111A44"/>
                </a:solidFill>
              </a:rPr>
              <a:t>EnterpriseFlorida.com</a:t>
            </a:r>
          </a:p>
        </p:txBody>
      </p:sp>
      <p:sp>
        <p:nvSpPr>
          <p:cNvPr id="14" name="TextBox 13">
            <a:extLst>
              <a:ext uri="{FF2B5EF4-FFF2-40B4-BE49-F238E27FC236}">
                <a16:creationId xmlns:a16="http://schemas.microsoft.com/office/drawing/2014/main" id="{E208B400-F60C-24D6-7FA3-64DC037F0F2B}"/>
              </a:ext>
            </a:extLst>
          </p:cNvPr>
          <p:cNvSpPr txBox="1"/>
          <p:nvPr/>
        </p:nvSpPr>
        <p:spPr>
          <a:xfrm>
            <a:off x="6925385" y="3579848"/>
            <a:ext cx="4804160" cy="461665"/>
          </a:xfrm>
          <a:prstGeom prst="rect">
            <a:avLst/>
          </a:prstGeom>
          <a:noFill/>
        </p:spPr>
        <p:txBody>
          <a:bodyPr wrap="square" rtlCol="0">
            <a:spAutoFit/>
          </a:bodyPr>
          <a:lstStyle/>
          <a:p>
            <a:r>
              <a:rPr lang="en-US" sz="2400" dirty="0">
                <a:solidFill>
                  <a:srgbClr val="111A44"/>
                </a:solidFill>
                <a:hlinkClick r:id="rId3"/>
              </a:rPr>
              <a:t>www.linkedin.com/in/tjvillamil</a:t>
            </a:r>
            <a:endParaRPr lang="en-US" sz="2400" dirty="0">
              <a:solidFill>
                <a:srgbClr val="111A44"/>
              </a:solidFill>
            </a:endParaRPr>
          </a:p>
        </p:txBody>
      </p:sp>
      <p:sp>
        <p:nvSpPr>
          <p:cNvPr id="15" name="TextBox 14">
            <a:extLst>
              <a:ext uri="{FF2B5EF4-FFF2-40B4-BE49-F238E27FC236}">
                <a16:creationId xmlns:a16="http://schemas.microsoft.com/office/drawing/2014/main" id="{F68E8E2D-927C-B9EA-D769-F0F6B3AF5CA6}"/>
              </a:ext>
            </a:extLst>
          </p:cNvPr>
          <p:cNvSpPr txBox="1"/>
          <p:nvPr/>
        </p:nvSpPr>
        <p:spPr>
          <a:xfrm>
            <a:off x="6925385" y="4729775"/>
            <a:ext cx="4458782" cy="461665"/>
          </a:xfrm>
          <a:prstGeom prst="rect">
            <a:avLst/>
          </a:prstGeom>
          <a:noFill/>
        </p:spPr>
        <p:txBody>
          <a:bodyPr wrap="square" rtlCol="0">
            <a:spAutoFit/>
          </a:bodyPr>
          <a:lstStyle/>
          <a:p>
            <a:r>
              <a:rPr lang="en-US" sz="2400" dirty="0">
                <a:solidFill>
                  <a:srgbClr val="111A44"/>
                </a:solidFill>
                <a:hlinkClick r:id="rId4"/>
              </a:rPr>
              <a:t>tjvillamil@enterpriseflorida.com</a:t>
            </a:r>
            <a:endParaRPr lang="en-US" sz="2400" dirty="0">
              <a:solidFill>
                <a:srgbClr val="111A44"/>
              </a:solidFill>
            </a:endParaRPr>
          </a:p>
        </p:txBody>
      </p:sp>
      <p:sp>
        <p:nvSpPr>
          <p:cNvPr id="16" name="Rectangle 15">
            <a:extLst>
              <a:ext uri="{FF2B5EF4-FFF2-40B4-BE49-F238E27FC236}">
                <a16:creationId xmlns:a16="http://schemas.microsoft.com/office/drawing/2014/main" id="{FF180AF8-3CE0-3D67-ACD5-064A06F55BD5}"/>
              </a:ext>
            </a:extLst>
          </p:cNvPr>
          <p:cNvSpPr/>
          <p:nvPr/>
        </p:nvSpPr>
        <p:spPr>
          <a:xfrm>
            <a:off x="6185944" y="4873678"/>
            <a:ext cx="395845" cy="20979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4DE17818-DC62-1FE5-6B0C-BB0B39B8D1A5}"/>
              </a:ext>
            </a:extLst>
          </p:cNvPr>
          <p:cNvSpPr/>
          <p:nvPr/>
        </p:nvSpPr>
        <p:spPr>
          <a:xfrm rot="10800000">
            <a:off x="6185944" y="4871699"/>
            <a:ext cx="395845" cy="98961"/>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ction Button: Sound 17">
            <a:hlinkClick r:id="" action="ppaction://noaction" highlightClick="1">
              <a:snd r:embed="rId5" name="chimes.wav"/>
            </a:hlinkClick>
            <a:extLst>
              <a:ext uri="{FF2B5EF4-FFF2-40B4-BE49-F238E27FC236}">
                <a16:creationId xmlns:a16="http://schemas.microsoft.com/office/drawing/2014/main" id="{36B8F760-764A-54DF-07FB-0FD257FE6BE0}"/>
              </a:ext>
            </a:extLst>
          </p:cNvPr>
          <p:cNvSpPr/>
          <p:nvPr/>
        </p:nvSpPr>
        <p:spPr>
          <a:xfrm>
            <a:off x="6210058" y="3650047"/>
            <a:ext cx="347617" cy="347617"/>
          </a:xfrm>
          <a:prstGeom prst="actionButtonSou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ction Button: Information 18">
            <a:hlinkClick r:id="" action="ppaction://noaction" highlightClick="1"/>
            <a:extLst>
              <a:ext uri="{FF2B5EF4-FFF2-40B4-BE49-F238E27FC236}">
                <a16:creationId xmlns:a16="http://schemas.microsoft.com/office/drawing/2014/main" id="{DA77C594-B1A0-A95C-7187-7AC2A1FED7D1}"/>
              </a:ext>
            </a:extLst>
          </p:cNvPr>
          <p:cNvSpPr/>
          <p:nvPr/>
        </p:nvSpPr>
        <p:spPr>
          <a:xfrm>
            <a:off x="6198000" y="2536979"/>
            <a:ext cx="371731" cy="357023"/>
          </a:xfrm>
          <a:prstGeom prst="actionButtonInformati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text, clipart, tableware, plate&#10;&#10;Description automatically generated">
            <a:extLst>
              <a:ext uri="{FF2B5EF4-FFF2-40B4-BE49-F238E27FC236}">
                <a16:creationId xmlns:a16="http://schemas.microsoft.com/office/drawing/2014/main" id="{539375F6-C492-AF28-20BD-CEB0F73FA817}"/>
              </a:ext>
            </a:extLst>
          </p:cNvPr>
          <p:cNvPicPr>
            <a:picLocks noChangeAspect="1"/>
          </p:cNvPicPr>
          <p:nvPr/>
        </p:nvPicPr>
        <p:blipFill>
          <a:blip r:embed="rId6"/>
          <a:stretch>
            <a:fillRect/>
          </a:stretch>
        </p:blipFill>
        <p:spPr>
          <a:xfrm>
            <a:off x="10691445" y="6368493"/>
            <a:ext cx="1185611" cy="196419"/>
          </a:xfrm>
          <a:prstGeom prst="rect">
            <a:avLst/>
          </a:prstGeom>
        </p:spPr>
      </p:pic>
    </p:spTree>
    <p:extLst>
      <p:ext uri="{BB962C8B-B14F-4D97-AF65-F5344CB8AC3E}">
        <p14:creationId xmlns:p14="http://schemas.microsoft.com/office/powerpoint/2010/main" val="756357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40DFC-DEAE-136E-4271-68512C50C987}"/>
              </a:ext>
            </a:extLst>
          </p:cNvPr>
          <p:cNvSpPr/>
          <p:nvPr/>
        </p:nvSpPr>
        <p:spPr>
          <a:xfrm>
            <a:off x="6227545" y="0"/>
            <a:ext cx="5964455" cy="6035040"/>
          </a:xfrm>
          <a:prstGeom prst="rect">
            <a:avLst/>
          </a:prstGeom>
          <a:blipFill dpi="0" rotWithShape="1">
            <a:blip r:embed="rId3">
              <a:extLst>
                <a:ext uri="{28A0092B-C50C-407E-A947-70E740481C1C}">
                  <a14:useLocalDpi xmlns:a14="http://schemas.microsoft.com/office/drawing/2010/main" val="0"/>
                </a:ext>
              </a:extLst>
            </a:blip>
            <a:srcRect/>
            <a:tile tx="-1524000" ty="-177800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B64FA42-70E9-5F33-092C-10CEBC26266F}"/>
              </a:ext>
            </a:extLst>
          </p:cNvPr>
          <p:cNvSpPr/>
          <p:nvPr/>
        </p:nvSpPr>
        <p:spPr>
          <a:xfrm>
            <a:off x="7869862" y="1145531"/>
            <a:ext cx="789814" cy="789814"/>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2F3F8D0-3BBB-0778-3D27-7DC916638033}"/>
              </a:ext>
            </a:extLst>
          </p:cNvPr>
          <p:cNvSpPr/>
          <p:nvPr/>
        </p:nvSpPr>
        <p:spPr>
          <a:xfrm>
            <a:off x="733168" y="926123"/>
            <a:ext cx="7531601" cy="4747846"/>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8BFF997-1125-E753-25A8-12C500DE226D}"/>
              </a:ext>
            </a:extLst>
          </p:cNvPr>
          <p:cNvSpPr/>
          <p:nvPr/>
        </p:nvSpPr>
        <p:spPr>
          <a:xfrm>
            <a:off x="1151889" y="5148395"/>
            <a:ext cx="1051148" cy="1051148"/>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DBC2B832-0832-7C7F-9DF2-4424B147DEBE}"/>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8ECEE5AD-3762-CEB5-7ED0-D44B38FBDD9A}"/>
              </a:ext>
            </a:extLst>
          </p:cNvPr>
          <p:cNvSpPr/>
          <p:nvPr/>
        </p:nvSpPr>
        <p:spPr>
          <a:xfrm>
            <a:off x="464160" y="887683"/>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520B777-55AE-B8D3-C64C-22F6F7BAD236}"/>
              </a:ext>
            </a:extLst>
          </p:cNvPr>
          <p:cNvSpPr txBox="1"/>
          <p:nvPr/>
        </p:nvSpPr>
        <p:spPr>
          <a:xfrm>
            <a:off x="1131811" y="1245010"/>
            <a:ext cx="653869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What EFI Does: Retain/Recruit Businesses</a:t>
            </a:r>
          </a:p>
        </p:txBody>
      </p:sp>
      <p:sp>
        <p:nvSpPr>
          <p:cNvPr id="11" name="TextBox 10">
            <a:extLst>
              <a:ext uri="{FF2B5EF4-FFF2-40B4-BE49-F238E27FC236}">
                <a16:creationId xmlns:a16="http://schemas.microsoft.com/office/drawing/2014/main" id="{A7A32D3E-DB30-0033-FC2D-6E8CDFA8E937}"/>
              </a:ext>
            </a:extLst>
          </p:cNvPr>
          <p:cNvSpPr txBox="1"/>
          <p:nvPr/>
        </p:nvSpPr>
        <p:spPr>
          <a:xfrm>
            <a:off x="1131811" y="1665879"/>
            <a:ext cx="6005656" cy="95410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Enterprise Florida (EFI) is here to help retain, grow, and attract high wage jobs for Floridians. By facilitating business investment, retention, and expansion in targeted industries, and through marketing and promotion, EFI bolsters Florida’s economy. Dynamism and resiliency result. </a:t>
            </a:r>
          </a:p>
        </p:txBody>
      </p:sp>
      <p:sp>
        <p:nvSpPr>
          <p:cNvPr id="3" name="Triangle 2">
            <a:extLst>
              <a:ext uri="{FF2B5EF4-FFF2-40B4-BE49-F238E27FC236}">
                <a16:creationId xmlns:a16="http://schemas.microsoft.com/office/drawing/2014/main" id="{02DF60B7-FE56-8FCC-BCCD-D952763E6C81}"/>
              </a:ext>
            </a:extLst>
          </p:cNvPr>
          <p:cNvSpPr/>
          <p:nvPr/>
        </p:nvSpPr>
        <p:spPr>
          <a:xfrm>
            <a:off x="2948692" y="2610804"/>
            <a:ext cx="3079531" cy="2130875"/>
          </a:xfrm>
          <a:prstGeom prst="triangle">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a:extLst>
              <a:ext uri="{FF2B5EF4-FFF2-40B4-BE49-F238E27FC236}">
                <a16:creationId xmlns:a16="http://schemas.microsoft.com/office/drawing/2014/main" id="{1A61489C-2341-E46E-3423-6C94A5378C7A}"/>
              </a:ext>
            </a:extLst>
          </p:cNvPr>
          <p:cNvSpPr/>
          <p:nvPr/>
        </p:nvSpPr>
        <p:spPr>
          <a:xfrm rot="2063393">
            <a:off x="2955397" y="3018034"/>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B8826AB7-020D-56F4-59B7-AA950CAA1122}"/>
              </a:ext>
            </a:extLst>
          </p:cNvPr>
          <p:cNvSpPr/>
          <p:nvPr/>
        </p:nvSpPr>
        <p:spPr>
          <a:xfrm rot="8424084">
            <a:off x="5364875" y="2973483"/>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14">
            <a:extLst>
              <a:ext uri="{FF2B5EF4-FFF2-40B4-BE49-F238E27FC236}">
                <a16:creationId xmlns:a16="http://schemas.microsoft.com/office/drawing/2014/main" id="{0009A9B5-2B73-9175-937E-22F7891BFC5C}"/>
              </a:ext>
            </a:extLst>
          </p:cNvPr>
          <p:cNvSpPr/>
          <p:nvPr/>
        </p:nvSpPr>
        <p:spPr>
          <a:xfrm rot="16200000">
            <a:off x="4157380" y="4431572"/>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9E0A6FA-E220-0549-60EB-35872B8DC8B2}"/>
              </a:ext>
            </a:extLst>
          </p:cNvPr>
          <p:cNvSpPr txBox="1"/>
          <p:nvPr/>
        </p:nvSpPr>
        <p:spPr>
          <a:xfrm>
            <a:off x="3425059" y="3712277"/>
            <a:ext cx="2126795" cy="95410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HIGHER WAGE </a:t>
            </a:r>
          </a:p>
          <a:p>
            <a:pPr algn="ctr"/>
            <a:r>
              <a:rPr lang="en-US" sz="1400" b="1" dirty="0">
                <a:solidFill>
                  <a:schemeClr val="bg1"/>
                </a:solidFill>
                <a:latin typeface="Arial" panose="020B0604020202020204" pitchFamily="34" charset="0"/>
                <a:cs typeface="Arial" panose="020B0604020202020204" pitchFamily="34" charset="0"/>
              </a:rPr>
              <a:t>JOB GROWTH AND ECONOMIC RESILIENCY</a:t>
            </a:r>
          </a:p>
        </p:txBody>
      </p:sp>
      <p:sp>
        <p:nvSpPr>
          <p:cNvPr id="17" name="TextBox 16">
            <a:extLst>
              <a:ext uri="{FF2B5EF4-FFF2-40B4-BE49-F238E27FC236}">
                <a16:creationId xmlns:a16="http://schemas.microsoft.com/office/drawing/2014/main" id="{FF55CD57-1321-4C06-21C5-6BE1D730FF8C}"/>
              </a:ext>
            </a:extLst>
          </p:cNvPr>
          <p:cNvSpPr txBox="1"/>
          <p:nvPr/>
        </p:nvSpPr>
        <p:spPr>
          <a:xfrm rot="18254922">
            <a:off x="2155624" y="3432948"/>
            <a:ext cx="1442980"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GROW</a:t>
            </a:r>
          </a:p>
        </p:txBody>
      </p:sp>
      <p:sp>
        <p:nvSpPr>
          <p:cNvPr id="18" name="TextBox 17">
            <a:extLst>
              <a:ext uri="{FF2B5EF4-FFF2-40B4-BE49-F238E27FC236}">
                <a16:creationId xmlns:a16="http://schemas.microsoft.com/office/drawing/2014/main" id="{94B4DEC0-4777-04EA-DE59-E467C29034A5}"/>
              </a:ext>
            </a:extLst>
          </p:cNvPr>
          <p:cNvSpPr txBox="1"/>
          <p:nvPr/>
        </p:nvSpPr>
        <p:spPr>
          <a:xfrm rot="3027940">
            <a:off x="5214545" y="3169345"/>
            <a:ext cx="1442980"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ATTRACT</a:t>
            </a:r>
          </a:p>
        </p:txBody>
      </p:sp>
      <p:sp>
        <p:nvSpPr>
          <p:cNvPr id="20" name="TextBox 19">
            <a:extLst>
              <a:ext uri="{FF2B5EF4-FFF2-40B4-BE49-F238E27FC236}">
                <a16:creationId xmlns:a16="http://schemas.microsoft.com/office/drawing/2014/main" id="{3F6F8AB8-8B1B-2ED2-FAE4-75875067B561}"/>
              </a:ext>
            </a:extLst>
          </p:cNvPr>
          <p:cNvSpPr txBox="1"/>
          <p:nvPr/>
        </p:nvSpPr>
        <p:spPr>
          <a:xfrm>
            <a:off x="3777476" y="5344586"/>
            <a:ext cx="1442980"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RETAIN</a:t>
            </a:r>
          </a:p>
        </p:txBody>
      </p:sp>
    </p:spTree>
    <p:extLst>
      <p:ext uri="{BB962C8B-B14F-4D97-AF65-F5344CB8AC3E}">
        <p14:creationId xmlns:p14="http://schemas.microsoft.com/office/powerpoint/2010/main" val="3999470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Old Florida</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FCEC916-A55C-1409-2EFC-6F2E42713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478" y="1803419"/>
            <a:ext cx="5918852" cy="3937848"/>
          </a:xfrm>
          <a:prstGeom prst="rect">
            <a:avLst/>
          </a:prstGeom>
        </p:spPr>
      </p:pic>
      <p:pic>
        <p:nvPicPr>
          <p:cNvPr id="3" name="Picture 2">
            <a:extLst>
              <a:ext uri="{FF2B5EF4-FFF2-40B4-BE49-F238E27FC236}">
                <a16:creationId xmlns:a16="http://schemas.microsoft.com/office/drawing/2014/main" id="{8A3041C7-65DD-257C-533E-35964393718E}"/>
              </a:ext>
            </a:extLst>
          </p:cNvPr>
          <p:cNvPicPr>
            <a:picLocks noChangeAspect="1"/>
          </p:cNvPicPr>
          <p:nvPr/>
        </p:nvPicPr>
        <p:blipFill rotWithShape="1">
          <a:blip r:embed="rId5"/>
          <a:srcRect l="5235" r="7612"/>
          <a:stretch/>
        </p:blipFill>
        <p:spPr>
          <a:xfrm>
            <a:off x="437321" y="1808219"/>
            <a:ext cx="5158409" cy="3933048"/>
          </a:xfrm>
          <a:prstGeom prst="rect">
            <a:avLst/>
          </a:prstGeom>
        </p:spPr>
      </p:pic>
    </p:spTree>
    <p:extLst>
      <p:ext uri="{BB962C8B-B14F-4D97-AF65-F5344CB8AC3E}">
        <p14:creationId xmlns:p14="http://schemas.microsoft.com/office/powerpoint/2010/main" val="206508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New Florida</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8B0CDE9-28EC-50F8-0E42-3396C9C7FA51}"/>
              </a:ext>
            </a:extLst>
          </p:cNvPr>
          <p:cNvPicPr>
            <a:picLocks noChangeAspect="1"/>
          </p:cNvPicPr>
          <p:nvPr/>
        </p:nvPicPr>
        <p:blipFill rotWithShape="1">
          <a:blip r:embed="rId4">
            <a:extLst>
              <a:ext uri="{28A0092B-C50C-407E-A947-70E740481C1C}">
                <a14:useLocalDpi xmlns:a14="http://schemas.microsoft.com/office/drawing/2010/main" val="0"/>
              </a:ext>
            </a:extLst>
          </a:blip>
          <a:srcRect t="13006" r="18749"/>
          <a:stretch/>
        </p:blipFill>
        <p:spPr>
          <a:xfrm>
            <a:off x="195872" y="1878155"/>
            <a:ext cx="5635125" cy="3945715"/>
          </a:xfrm>
          <a:prstGeom prst="rect">
            <a:avLst/>
          </a:prstGeom>
        </p:spPr>
      </p:pic>
      <p:pic>
        <p:nvPicPr>
          <p:cNvPr id="3" name="Picture 2" descr="A picture containing outdoor, scene, harbor&#10;&#10;Description automatically generated">
            <a:extLst>
              <a:ext uri="{FF2B5EF4-FFF2-40B4-BE49-F238E27FC236}">
                <a16:creationId xmlns:a16="http://schemas.microsoft.com/office/drawing/2014/main" id="{A7AAD546-156B-F7B3-D065-8CFFBEC2FD70}"/>
              </a:ext>
            </a:extLst>
          </p:cNvPr>
          <p:cNvPicPr>
            <a:picLocks noChangeAspect="1"/>
          </p:cNvPicPr>
          <p:nvPr/>
        </p:nvPicPr>
        <p:blipFill rotWithShape="1">
          <a:blip r:embed="rId5"/>
          <a:srcRect l="230" r="-230" b="13006"/>
          <a:stretch/>
        </p:blipFill>
        <p:spPr>
          <a:xfrm>
            <a:off x="5967936" y="1886038"/>
            <a:ext cx="6028192" cy="3945715"/>
          </a:xfrm>
          <a:prstGeom prst="rect">
            <a:avLst/>
          </a:prstGeom>
        </p:spPr>
      </p:pic>
    </p:spTree>
    <p:extLst>
      <p:ext uri="{BB962C8B-B14F-4D97-AF65-F5344CB8AC3E}">
        <p14:creationId xmlns:p14="http://schemas.microsoft.com/office/powerpoint/2010/main" val="3371700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Why? </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A18C7AE-7FA6-773A-4A23-106F3FBC6867}"/>
              </a:ext>
            </a:extLst>
          </p:cNvPr>
          <p:cNvPicPr>
            <a:picLocks noChangeAspect="1"/>
          </p:cNvPicPr>
          <p:nvPr/>
        </p:nvPicPr>
        <p:blipFill>
          <a:blip r:embed="rId4"/>
          <a:stretch>
            <a:fillRect/>
          </a:stretch>
        </p:blipFill>
        <p:spPr>
          <a:xfrm>
            <a:off x="1951892" y="633870"/>
            <a:ext cx="8288215" cy="6216161"/>
          </a:xfrm>
          <a:prstGeom prst="rect">
            <a:avLst/>
          </a:prstGeom>
        </p:spPr>
      </p:pic>
    </p:spTree>
    <p:extLst>
      <p:ext uri="{BB962C8B-B14F-4D97-AF65-F5344CB8AC3E}">
        <p14:creationId xmlns:p14="http://schemas.microsoft.com/office/powerpoint/2010/main" val="1970660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Pro Business Framework</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Logo, company name&#10;&#10;Description automatically generated">
            <a:extLst>
              <a:ext uri="{FF2B5EF4-FFF2-40B4-BE49-F238E27FC236}">
                <a16:creationId xmlns:a16="http://schemas.microsoft.com/office/drawing/2014/main" id="{30F87B07-6D90-5F22-2AB1-B3DC14BD1E16}"/>
              </a:ext>
            </a:extLst>
          </p:cNvPr>
          <p:cNvPicPr>
            <a:picLocks noChangeAspect="1"/>
          </p:cNvPicPr>
          <p:nvPr/>
        </p:nvPicPr>
        <p:blipFill>
          <a:blip r:embed="rId4"/>
          <a:stretch>
            <a:fillRect/>
          </a:stretch>
        </p:blipFill>
        <p:spPr>
          <a:xfrm>
            <a:off x="6595275" y="2189830"/>
            <a:ext cx="4897787" cy="3162571"/>
          </a:xfrm>
          <a:prstGeom prst="rect">
            <a:avLst/>
          </a:prstGeom>
        </p:spPr>
      </p:pic>
      <p:pic>
        <p:nvPicPr>
          <p:cNvPr id="7" name="Picture 6">
            <a:extLst>
              <a:ext uri="{FF2B5EF4-FFF2-40B4-BE49-F238E27FC236}">
                <a16:creationId xmlns:a16="http://schemas.microsoft.com/office/drawing/2014/main" id="{FFAB8648-76A2-852C-C035-4C157DE10F2A}"/>
              </a:ext>
            </a:extLst>
          </p:cNvPr>
          <p:cNvPicPr>
            <a:picLocks noChangeAspect="1"/>
          </p:cNvPicPr>
          <p:nvPr/>
        </p:nvPicPr>
        <p:blipFill>
          <a:blip r:embed="rId5"/>
          <a:stretch>
            <a:fillRect/>
          </a:stretch>
        </p:blipFill>
        <p:spPr>
          <a:xfrm>
            <a:off x="1079156" y="1672160"/>
            <a:ext cx="3819849" cy="2336007"/>
          </a:xfrm>
          <a:prstGeom prst="rect">
            <a:avLst/>
          </a:prstGeom>
        </p:spPr>
      </p:pic>
      <p:pic>
        <p:nvPicPr>
          <p:cNvPr id="13" name="Picture 12">
            <a:extLst>
              <a:ext uri="{FF2B5EF4-FFF2-40B4-BE49-F238E27FC236}">
                <a16:creationId xmlns:a16="http://schemas.microsoft.com/office/drawing/2014/main" id="{4C49678A-2740-7570-56DF-F1A18C8B3403}"/>
              </a:ext>
            </a:extLst>
          </p:cNvPr>
          <p:cNvPicPr>
            <a:picLocks noChangeAspect="1"/>
          </p:cNvPicPr>
          <p:nvPr/>
        </p:nvPicPr>
        <p:blipFill>
          <a:blip r:embed="rId6"/>
          <a:stretch>
            <a:fillRect/>
          </a:stretch>
        </p:blipFill>
        <p:spPr>
          <a:xfrm>
            <a:off x="2492492" y="4138882"/>
            <a:ext cx="3959840" cy="2424014"/>
          </a:xfrm>
          <a:prstGeom prst="rect">
            <a:avLst/>
          </a:prstGeom>
        </p:spPr>
      </p:pic>
    </p:spTree>
    <p:extLst>
      <p:ext uri="{BB962C8B-B14F-4D97-AF65-F5344CB8AC3E}">
        <p14:creationId xmlns:p14="http://schemas.microsoft.com/office/powerpoint/2010/main" val="266555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Large Dynamic Market</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6B45CCB-B0A8-D3B3-C504-9BB2D4ACE10D}"/>
              </a:ext>
            </a:extLst>
          </p:cNvPr>
          <p:cNvPicPr>
            <a:picLocks noChangeAspect="1"/>
          </p:cNvPicPr>
          <p:nvPr/>
        </p:nvPicPr>
        <p:blipFill>
          <a:blip r:embed="rId4"/>
          <a:stretch>
            <a:fillRect/>
          </a:stretch>
        </p:blipFill>
        <p:spPr>
          <a:xfrm>
            <a:off x="3005912" y="2033356"/>
            <a:ext cx="6180174" cy="3421908"/>
          </a:xfrm>
          <a:prstGeom prst="rect">
            <a:avLst/>
          </a:prstGeom>
        </p:spPr>
      </p:pic>
    </p:spTree>
    <p:extLst>
      <p:ext uri="{BB962C8B-B14F-4D97-AF65-F5344CB8AC3E}">
        <p14:creationId xmlns:p14="http://schemas.microsoft.com/office/powerpoint/2010/main" val="881613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Talent</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D845613-31BE-0710-DC7C-881FAB07A9A1}"/>
              </a:ext>
            </a:extLst>
          </p:cNvPr>
          <p:cNvPicPr>
            <a:picLocks noChangeAspect="1"/>
          </p:cNvPicPr>
          <p:nvPr/>
        </p:nvPicPr>
        <p:blipFill rotWithShape="1">
          <a:blip r:embed="rId4"/>
          <a:srcRect t="21829" b="13891"/>
          <a:stretch/>
        </p:blipFill>
        <p:spPr>
          <a:xfrm>
            <a:off x="535475" y="1765094"/>
            <a:ext cx="11121051" cy="4021111"/>
          </a:xfrm>
          <a:prstGeom prst="rect">
            <a:avLst/>
          </a:prstGeom>
        </p:spPr>
      </p:pic>
    </p:spTree>
    <p:extLst>
      <p:ext uri="{BB962C8B-B14F-4D97-AF65-F5344CB8AC3E}">
        <p14:creationId xmlns:p14="http://schemas.microsoft.com/office/powerpoint/2010/main" val="3627457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DECB531-79A1-DCAB-CB99-1A4CDBCBE550}"/>
              </a:ext>
            </a:extLst>
          </p:cNvPr>
          <p:cNvSpPr/>
          <p:nvPr/>
        </p:nvSpPr>
        <p:spPr>
          <a:xfrm>
            <a:off x="1125256" y="1620647"/>
            <a:ext cx="5409239" cy="453841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991F636-55A3-5E44-EE59-95AB388199F3}"/>
              </a:ext>
            </a:extLst>
          </p:cNvPr>
          <p:cNvSpPr/>
          <p:nvPr/>
        </p:nvSpPr>
        <p:spPr>
          <a:xfrm>
            <a:off x="856247" y="1582207"/>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08DEE5D-FC34-3D46-B01C-B65D2A2E26DE}"/>
              </a:ext>
            </a:extLst>
          </p:cNvPr>
          <p:cNvSpPr txBox="1"/>
          <p:nvPr/>
        </p:nvSpPr>
        <p:spPr>
          <a:xfrm>
            <a:off x="1523898" y="1919922"/>
            <a:ext cx="4939964" cy="4216539"/>
          </a:xfrm>
          <a:prstGeom prst="rect">
            <a:avLst/>
          </a:prstGeom>
          <a:noFill/>
        </p:spPr>
        <p:txBody>
          <a:bodyPr wrap="square" rtlCol="0">
            <a:spAutoFit/>
          </a:bodyPr>
          <a:lstStyle/>
          <a:p>
            <a:pPr algn="l"/>
            <a:r>
              <a:rPr lang="en-US" sz="1600" dirty="0">
                <a:solidFill>
                  <a:schemeClr val="bg1"/>
                </a:solidFill>
                <a:latin typeface="Arial" panose="020B0604020202020204" pitchFamily="34" charset="0"/>
                <a:cs typeface="Arial" panose="020B0604020202020204" pitchFamily="34" charset="0"/>
              </a:rPr>
              <a:t>“</a:t>
            </a:r>
            <a:r>
              <a:rPr lang="en-US" sz="1600" b="0" i="0" dirty="0">
                <a:solidFill>
                  <a:schemeClr val="bg1"/>
                </a:solidFill>
                <a:effectLst/>
                <a:latin typeface="Arial" panose="020B0604020202020204" pitchFamily="34" charset="0"/>
                <a:cs typeface="Arial" panose="020B0604020202020204" pitchFamily="34" charset="0"/>
              </a:rPr>
              <a:t>The No. 1 reason he cites for being so bullish: the talent.</a:t>
            </a:r>
          </a:p>
          <a:p>
            <a:pPr algn="l"/>
            <a:endParaRPr lang="en-US" sz="1600" b="0" i="0" dirty="0">
              <a:solidFill>
                <a:schemeClr val="bg1"/>
              </a:solidFill>
              <a:effectLst/>
              <a:latin typeface="Arial" panose="020B0604020202020204" pitchFamily="34" charset="0"/>
              <a:cs typeface="Arial" panose="020B0604020202020204" pitchFamily="34" charset="0"/>
            </a:endParaRPr>
          </a:p>
          <a:p>
            <a:pPr algn="l"/>
            <a:r>
              <a:rPr lang="en-US" sz="1600" b="0" i="0" dirty="0">
                <a:solidFill>
                  <a:schemeClr val="bg1"/>
                </a:solidFill>
                <a:effectLst/>
                <a:latin typeface="Arial" panose="020B0604020202020204" pitchFamily="34" charset="0"/>
                <a:cs typeface="Arial" panose="020B0604020202020204" pitchFamily="34" charset="0"/>
              </a:rPr>
              <a:t>“If you think about the DNA of Miami, we have a lot of first-generation Americans, a lot of people who fought for the right to be in this country. The work ethic is awesome, the sense of ownership, we have great grit,” said </a:t>
            </a:r>
            <a:r>
              <a:rPr lang="en-US" sz="1600" b="0" i="0" dirty="0" err="1">
                <a:solidFill>
                  <a:schemeClr val="bg1"/>
                </a:solidFill>
                <a:effectLst/>
                <a:latin typeface="Arial" panose="020B0604020202020204" pitchFamily="34" charset="0"/>
                <a:cs typeface="Arial" panose="020B0604020202020204" pitchFamily="34" charset="0"/>
              </a:rPr>
              <a:t>Voccola</a:t>
            </a:r>
            <a:r>
              <a:rPr lang="en-US" sz="1600" b="0" i="0" dirty="0">
                <a:solidFill>
                  <a:schemeClr val="bg1"/>
                </a:solidFill>
                <a:effectLst/>
                <a:latin typeface="Arial" panose="020B0604020202020204" pitchFamily="34" charset="0"/>
                <a:cs typeface="Arial" panose="020B0604020202020204" pitchFamily="34" charset="0"/>
              </a:rPr>
              <a:t>, a Miami resident who also is an alum of University of Miami. “It’s an awesome labor force.”</a:t>
            </a:r>
          </a:p>
          <a:p>
            <a:pPr algn="l"/>
            <a:endParaRPr lang="en-US" sz="1600" b="0" i="0" dirty="0">
              <a:solidFill>
                <a:schemeClr val="bg1"/>
              </a:solidFill>
              <a:effectLst/>
              <a:latin typeface="Arial" panose="020B0604020202020204" pitchFamily="34" charset="0"/>
              <a:cs typeface="Arial" panose="020B0604020202020204" pitchFamily="34" charset="0"/>
            </a:endParaRPr>
          </a:p>
          <a:p>
            <a:pPr algn="l"/>
            <a:r>
              <a:rPr lang="en-US" sz="1600" b="0" i="0" dirty="0">
                <a:solidFill>
                  <a:schemeClr val="bg1"/>
                </a:solidFill>
                <a:effectLst/>
                <a:latin typeface="Arial" panose="020B0604020202020204" pitchFamily="34" charset="0"/>
                <a:cs typeface="Arial" panose="020B0604020202020204" pitchFamily="34" charset="0"/>
              </a:rPr>
              <a:t>He also said the educational systems are focused on preparing students for the real world, not the fabricated world of academia. “It’s very inspiring for us to see that.”</a:t>
            </a:r>
          </a:p>
          <a:p>
            <a:pPr marL="742950" lvl="1" indent="-285750">
              <a:buFontTx/>
              <a:buChar char="-"/>
            </a:pPr>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FD8AB20-176E-9AA4-5582-B0247662BB3C}"/>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579C1C-A1AC-A3E3-A22D-C9B1B66333B8}"/>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9722B4-5964-FC8C-D293-2EF283329CFE}"/>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Talent</a:t>
            </a:r>
          </a:p>
        </p:txBody>
      </p:sp>
      <p:pic>
        <p:nvPicPr>
          <p:cNvPr id="20" name="Picture 19">
            <a:extLst>
              <a:ext uri="{FF2B5EF4-FFF2-40B4-BE49-F238E27FC236}">
                <a16:creationId xmlns:a16="http://schemas.microsoft.com/office/drawing/2014/main" id="{A3AB1FBD-0D53-AAC9-018E-31F3027269D3}"/>
              </a:ext>
            </a:extLst>
          </p:cNvPr>
          <p:cNvPicPr>
            <a:picLocks noChangeAspect="1"/>
          </p:cNvPicPr>
          <p:nvPr/>
        </p:nvPicPr>
        <p:blipFill>
          <a:blip r:embed="rId4"/>
          <a:stretch>
            <a:fillRect/>
          </a:stretch>
        </p:blipFill>
        <p:spPr>
          <a:xfrm>
            <a:off x="7165766" y="1513197"/>
            <a:ext cx="3374280" cy="5100839"/>
          </a:xfrm>
          <a:prstGeom prst="rect">
            <a:avLst/>
          </a:prstGeom>
        </p:spPr>
      </p:pic>
    </p:spTree>
    <p:extLst>
      <p:ext uri="{BB962C8B-B14F-4D97-AF65-F5344CB8AC3E}">
        <p14:creationId xmlns:p14="http://schemas.microsoft.com/office/powerpoint/2010/main" val="784228561"/>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2644</Words>
  <Application>Microsoft Office PowerPoint</Application>
  <PresentationFormat>Widescreen</PresentationFormat>
  <Paragraphs>229</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Narrow</vt:lpstr>
      <vt:lpstr>Calibri</vt:lpstr>
      <vt:lpstr>Calibri Light</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TJ Villamil</dc:creator>
  <cp:lastModifiedBy>Michael Maurino</cp:lastModifiedBy>
  <cp:revision>13</cp:revision>
  <dcterms:created xsi:type="dcterms:W3CDTF">2023-02-28T02:53:43Z</dcterms:created>
  <dcterms:modified xsi:type="dcterms:W3CDTF">2023-05-17T22:04:25Z</dcterms:modified>
</cp:coreProperties>
</file>